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vnd.openxmlformats-officedocument.vmlDrawing" Extension="vml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vnd.openxmlformats-officedocument.spreadsheetml.sheet" PartName="/ppt/embeddings/Microsoft_Excel_Sheet6.xlsx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drawingml.chartshapes+xml" PartName="/ppt/drawings/drawing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Montserrat Alternates Light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Alternates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Montserrat Alternates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xlIaOZA3XAahWgGdgIomHhoN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AlternatesExtraBold-bold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MontserratAlternatesExtraBold-boldItalic.fntdata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AlternatesLight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MontserratAlternatesLight-italic.fntdata"/><Relationship Id="rId27" Type="http://schemas.openxmlformats.org/officeDocument/2006/relationships/font" Target="fonts/MontserratAlternates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Alternates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Alternates-bold.fntdata"/><Relationship Id="rId12" Type="http://schemas.openxmlformats.org/officeDocument/2006/relationships/slide" Target="slides/slide8.xml"/><Relationship Id="rId34" Type="http://schemas.openxmlformats.org/officeDocument/2006/relationships/font" Target="fonts/MontserratAlternates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Alternates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Alternates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Sheet5.xlsx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Revenue</a:t>
            </a:r>
            <a:r>
              <a:rPr lang="en-IN" baseline="0" dirty="0">
                <a:solidFill>
                  <a:schemeClr val="bg1"/>
                </a:solidFill>
              </a:rPr>
              <a:t> Growth</a:t>
            </a:r>
          </a:p>
          <a:p>
            <a:pPr>
              <a:defRPr>
                <a:solidFill>
                  <a:schemeClr val="bg1"/>
                </a:solidFill>
              </a:defRPr>
            </a:pPr>
            <a:endParaRPr lang="en-IN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6389670223410172"/>
          <c:y val="1.89470568507186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984144883788889"/>
          <c:y val="0.26665560167072622"/>
          <c:w val="0.87721778740639933"/>
          <c:h val="0.513613416594121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0.06</c:v>
                </c:pt>
                <c:pt idx="1">
                  <c:v>0.13</c:v>
                </c:pt>
                <c:pt idx="2">
                  <c:v>0.02</c:v>
                </c:pt>
                <c:pt idx="3">
                  <c:v>0.08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04-4C2C-89FA-BED95A07E9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Peer 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0.18</c:v>
                </c:pt>
                <c:pt idx="1">
                  <c:v>0.22</c:v>
                </c:pt>
                <c:pt idx="2">
                  <c:v>0.11</c:v>
                </c:pt>
                <c:pt idx="3">
                  <c:v>0.12</c:v>
                </c:pt>
                <c:pt idx="4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04-4C2C-89FA-BED95A07E95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11064863"/>
        <c:axId val="2011049471"/>
      </c:barChart>
      <c:catAx>
        <c:axId val="2011064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049471"/>
        <c:crosses val="autoZero"/>
        <c:auto val="1"/>
        <c:lblAlgn val="ctr"/>
        <c:lblOffset val="100"/>
        <c:noMultiLvlLbl val="0"/>
      </c:catAx>
      <c:valAx>
        <c:axId val="201104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064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EBITDA</a:t>
            </a:r>
            <a:r>
              <a:rPr lang="en-IN" baseline="0" dirty="0">
                <a:solidFill>
                  <a:schemeClr val="bg1"/>
                </a:solidFill>
              </a:rPr>
              <a:t> Margin</a:t>
            </a:r>
            <a:endParaRPr lang="en-IN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75047782870377"/>
          <c:y val="0.19791109963572565"/>
          <c:w val="0.8148998722093761"/>
          <c:h val="0.687828694616143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-0.04</c:v>
                </c:pt>
                <c:pt idx="1">
                  <c:v>0.06</c:v>
                </c:pt>
                <c:pt idx="2">
                  <c:v>0.03</c:v>
                </c:pt>
                <c:pt idx="3">
                  <c:v>0.02</c:v>
                </c:pt>
                <c:pt idx="4">
                  <c:v>-0.06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B-4440-98EE-09851F5398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Peer Average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5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0.04</c:v>
                </c:pt>
                <c:pt idx="1">
                  <c:v>3.0000000000000001E-3</c:v>
                </c:pt>
                <c:pt idx="2">
                  <c:v>0.02</c:v>
                </c:pt>
                <c:pt idx="3">
                  <c:v>7.0000000000000007E-2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4B-4440-98EE-09851F5398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1722415"/>
        <c:axId val="2011733647"/>
      </c:barChart>
      <c:catAx>
        <c:axId val="2011722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733647"/>
        <c:crosses val="autoZero"/>
        <c:auto val="1"/>
        <c:lblAlgn val="ctr"/>
        <c:lblOffset val="100"/>
        <c:noMultiLvlLbl val="0"/>
      </c:catAx>
      <c:valAx>
        <c:axId val="2011733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1722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 dirty="0"/>
              <a:t>Porter’s 5 Forces</a:t>
            </a:r>
            <a:r>
              <a:rPr lang="en-IN" sz="2800" baseline="0" dirty="0"/>
              <a:t> Model</a:t>
            </a:r>
            <a:endParaRPr lang="en-IN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Threat of New Entrants</c:v>
                </c:pt>
                <c:pt idx="1">
                  <c:v>Rivalry Among Existing Competitors</c:v>
                </c:pt>
                <c:pt idx="2">
                  <c:v>Threat of Substitutes</c:v>
                </c:pt>
                <c:pt idx="3">
                  <c:v>Bargaining Power of Buyers</c:v>
                </c:pt>
                <c:pt idx="4">
                  <c:v>Bargaining Power of Suppliers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35</c:v>
                </c:pt>
                <c:pt idx="2">
                  <c:v>10</c:v>
                </c:pt>
                <c:pt idx="3">
                  <c:v>30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5D-4E94-B46A-8B204D7DF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6326696"/>
        <c:axId val="426327024"/>
      </c:radarChart>
      <c:catAx>
        <c:axId val="426326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327024"/>
        <c:crosses val="autoZero"/>
        <c:auto val="1"/>
        <c:lblAlgn val="ctr"/>
        <c:lblOffset val="100"/>
        <c:noMultiLvlLbl val="0"/>
      </c:catAx>
      <c:valAx>
        <c:axId val="4263270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0081B0">
                  <a:lumMod val="75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26326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A1F1FE">
        <a:lumMod val="75000"/>
      </a:srgb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</a:rPr>
              <a:t>Sales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Growth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D9-4D4F-A230-70AE0A3EAED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D9-4D4F-A230-70AE0A3EAED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D9-4D4F-A230-70AE0A3EAEDB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D9-4D4F-A230-70AE0A3EAE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Intel Corp</c:v>
                </c:pt>
                <c:pt idx="1">
                  <c:v>Qualcomm Inc</c:v>
                </c:pt>
                <c:pt idx="2">
                  <c:v>AMD</c:v>
                </c:pt>
                <c:pt idx="3">
                  <c:v>NVIDIA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2.4899999999999999E-2</c:v>
                </c:pt>
                <c:pt idx="1">
                  <c:v>0.42649999999999999</c:v>
                </c:pt>
                <c:pt idx="2">
                  <c:v>0.68330000000000002</c:v>
                </c:pt>
                <c:pt idx="3">
                  <c:v>0.61399999999999999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D9-4D4F-A230-70AE0A3EAED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959399759762314"/>
          <c:y val="0.4175998239205656"/>
          <c:w val="0.27048800796452166"/>
          <c:h val="0.395185552974208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 dirty="0">
                <a:solidFill>
                  <a:schemeClr val="bg1"/>
                </a:solidFill>
              </a:rPr>
              <a:t>Y/Y</a:t>
            </a:r>
            <a:r>
              <a:rPr lang="en-IN" baseline="0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Annual Earnings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85465299843185"/>
          <c:y val="0.13697758585094721"/>
          <c:w val="0.8398231210768764"/>
          <c:h val="0.418874376513448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5000"/>
                    <a:satMod val="130000"/>
                  </a:schemeClr>
                </a:gs>
                <a:gs pos="34000">
                  <a:schemeClr val="accent1">
                    <a:shade val="87000"/>
                    <a:satMod val="125000"/>
                  </a:schemeClr>
                </a:gs>
                <a:gs pos="70000">
                  <a:schemeClr val="accent1">
                    <a:tint val="100000"/>
                    <a:shade val="90000"/>
                    <a:satMod val="130000"/>
                  </a:schemeClr>
                </a:gs>
                <a:gs pos="100000">
                  <a:schemeClr val="accent1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-20.08%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A371-437A-A8D3-B8EAD0F4D5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Intel</c:v>
                </c:pt>
                <c:pt idx="1">
                  <c:v>Industry</c:v>
                </c:pt>
                <c:pt idx="2">
                  <c:v>Market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-0.20080000000000001</c:v>
                </c:pt>
                <c:pt idx="1">
                  <c:v>0.436</c:v>
                </c:pt>
                <c:pt idx="2">
                  <c:v>0.10199999999999999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71-437A-A8D3-B8EAD0F4D5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62641352"/>
        <c:axId val="462643648"/>
      </c:barChart>
      <c:catAx>
        <c:axId val="462641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643648"/>
        <c:crosses val="autoZero"/>
        <c:auto val="1"/>
        <c:lblAlgn val="ctr"/>
        <c:lblOffset val="100"/>
        <c:noMultiLvlLbl val="0"/>
      </c:catAx>
      <c:valAx>
        <c:axId val="4626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641352"/>
        <c:crosses val="autoZero"/>
        <c:crossBetween val="between"/>
        <c:majorUnit val="0.15000000000000002"/>
      </c:valAx>
      <c:spPr>
        <a:solidFill>
          <a:schemeClr val="accent4">
            <a:lumMod val="75000"/>
            <a:alpha val="80000"/>
          </a:schemeClr>
        </a:solidFill>
        <a:ln>
          <a:solidFill>
            <a:schemeClr val="bg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0.70946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F41249F-9B3A-408F-86DB-E0CB23399D31}"/>
            </a:ext>
          </a:extLst>
        </cdr:cNvPr>
        <cdr:cNvSpPr txBox="1"/>
      </cdr:nvSpPr>
      <cdr:spPr>
        <a:xfrm xmlns:a="http://schemas.openxmlformats.org/drawingml/2006/main">
          <a:off x="0" y="3182352"/>
          <a:ext cx="6003152" cy="13032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sz="1800" dirty="0">
              <a:solidFill>
                <a:schemeClr val="bg1"/>
              </a:solidFill>
            </a:rPr>
            <a:t>Based on YTD stock return of -40%, INTC is </a:t>
          </a:r>
          <a:r>
            <a:rPr lang="en-US" sz="1800" b="1" dirty="0">
              <a:solidFill>
                <a:schemeClr val="bg1"/>
              </a:solidFill>
            </a:rPr>
            <a:t>behind</a:t>
          </a:r>
        </a:p>
        <a:p xmlns:a="http://schemas.openxmlformats.org/drawingml/2006/main">
          <a:pPr algn="ctr"/>
          <a:r>
            <a:rPr lang="en-US" sz="1800" b="1" dirty="0">
              <a:solidFill>
                <a:schemeClr val="bg1"/>
              </a:solidFill>
            </a:rPr>
            <a:t>most</a:t>
          </a:r>
          <a:r>
            <a:rPr lang="en-US" sz="1800" dirty="0">
              <a:solidFill>
                <a:schemeClr val="bg1"/>
              </a:solidFill>
            </a:rPr>
            <a:t> peers considered.</a:t>
          </a:r>
          <a:endParaRPr lang="en-IN" sz="18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/>
          <p:nvPr>
            <p:ph type="ctrTitle"/>
          </p:nvPr>
        </p:nvSpPr>
        <p:spPr>
          <a:xfrm>
            <a:off x="415600" y="2372400"/>
            <a:ext cx="11360800" cy="13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b="0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14" name="Google Shape;14;p19"/>
          <p:cNvSpPr txBox="1"/>
          <p:nvPr>
            <p:ph idx="1" type="subTitle"/>
          </p:nvPr>
        </p:nvSpPr>
        <p:spPr>
          <a:xfrm>
            <a:off x="3657400" y="3851000"/>
            <a:ext cx="48772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8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878334" y="-1862800"/>
            <a:ext cx="10435335" cy="99163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8"/>
          <p:cNvSpPr txBox="1"/>
          <p:nvPr>
            <p:ph type="title"/>
          </p:nvPr>
        </p:nvSpPr>
        <p:spPr>
          <a:xfrm>
            <a:off x="3201133" y="504300"/>
            <a:ext cx="79604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1344467" y="19472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/>
        </p:txBody>
      </p:sp>
      <p:sp>
        <p:nvSpPr>
          <p:cNvPr id="51" name="Google Shape;51;p29"/>
          <p:cNvSpPr txBox="1"/>
          <p:nvPr>
            <p:ph idx="1" type="body"/>
          </p:nvPr>
        </p:nvSpPr>
        <p:spPr>
          <a:xfrm>
            <a:off x="1344467" y="2910733"/>
            <a:ext cx="4021200" cy="2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67"/>
            </a:lvl1pPr>
            <a:lvl2pPr indent="-304800" lvl="1" marL="914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indent="-304800" lvl="2" marL="1371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indent="-304800" lvl="3" marL="18288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indent="-304800" lvl="5" marL="27432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indent="-304800" lvl="6" marL="3200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indent="-304800" lvl="7" marL="3657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indent="-304800" lvl="8" marL="41148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/>
        </p:txBody>
      </p:sp>
      <p:pic>
        <p:nvPicPr>
          <p:cNvPr id="52" name="Google Shape;5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6196153" y="2043236"/>
            <a:ext cx="9002529" cy="298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2038200" y="600200"/>
            <a:ext cx="5372400" cy="1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3651880">
            <a:off x="-2363032" y="-58912"/>
            <a:ext cx="7891669" cy="872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31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6042272" y="719726"/>
            <a:ext cx="7891667" cy="87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31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2613295" y="158264"/>
            <a:ext cx="7891664" cy="87203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1"/>
          <p:cNvSpPr txBox="1"/>
          <p:nvPr>
            <p:ph type="title"/>
          </p:nvPr>
        </p:nvSpPr>
        <p:spPr>
          <a:xfrm>
            <a:off x="2704200" y="2130833"/>
            <a:ext cx="67836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60" name="Google Shape;60;p31"/>
          <p:cNvSpPr txBox="1"/>
          <p:nvPr>
            <p:ph idx="1" type="subTitle"/>
          </p:nvPr>
        </p:nvSpPr>
        <p:spPr>
          <a:xfrm>
            <a:off x="3491633" y="3786767"/>
            <a:ext cx="52088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32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878334" y="-1862800"/>
            <a:ext cx="10435335" cy="991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2"/>
          <p:cNvSpPr txBox="1"/>
          <p:nvPr>
            <p:ph type="title"/>
          </p:nvPr>
        </p:nvSpPr>
        <p:spPr>
          <a:xfrm>
            <a:off x="936600" y="2364300"/>
            <a:ext cx="2595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64" name="Google Shape;64;p32"/>
          <p:cNvSpPr txBox="1"/>
          <p:nvPr>
            <p:ph idx="1" type="subTitle"/>
          </p:nvPr>
        </p:nvSpPr>
        <p:spPr>
          <a:xfrm>
            <a:off x="936600" y="2760400"/>
            <a:ext cx="2595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65" name="Google Shape;65;p32"/>
          <p:cNvSpPr txBox="1"/>
          <p:nvPr>
            <p:ph idx="2" type="title"/>
          </p:nvPr>
        </p:nvSpPr>
        <p:spPr>
          <a:xfrm>
            <a:off x="4798200" y="2364300"/>
            <a:ext cx="2595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66" name="Google Shape;66;p32"/>
          <p:cNvSpPr txBox="1"/>
          <p:nvPr>
            <p:ph idx="3" type="subTitle"/>
          </p:nvPr>
        </p:nvSpPr>
        <p:spPr>
          <a:xfrm>
            <a:off x="4798200" y="2760400"/>
            <a:ext cx="2595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67" name="Google Shape;67;p32"/>
          <p:cNvSpPr txBox="1"/>
          <p:nvPr>
            <p:ph idx="4" type="title"/>
          </p:nvPr>
        </p:nvSpPr>
        <p:spPr>
          <a:xfrm>
            <a:off x="8659800" y="2364300"/>
            <a:ext cx="2595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68" name="Google Shape;68;p32"/>
          <p:cNvSpPr txBox="1"/>
          <p:nvPr>
            <p:ph idx="5" type="subTitle"/>
          </p:nvPr>
        </p:nvSpPr>
        <p:spPr>
          <a:xfrm>
            <a:off x="8659800" y="2760400"/>
            <a:ext cx="2595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69" name="Google Shape;69;p32"/>
          <p:cNvSpPr txBox="1"/>
          <p:nvPr>
            <p:ph idx="6" type="title"/>
          </p:nvPr>
        </p:nvSpPr>
        <p:spPr>
          <a:xfrm>
            <a:off x="6719867" y="4668373"/>
            <a:ext cx="2595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70" name="Google Shape;70;p32"/>
          <p:cNvSpPr txBox="1"/>
          <p:nvPr>
            <p:ph idx="7" type="subTitle"/>
          </p:nvPr>
        </p:nvSpPr>
        <p:spPr>
          <a:xfrm>
            <a:off x="6719851" y="5064307"/>
            <a:ext cx="2595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71" name="Google Shape;71;p32"/>
          <p:cNvSpPr txBox="1"/>
          <p:nvPr>
            <p:ph idx="8" type="title"/>
          </p:nvPr>
        </p:nvSpPr>
        <p:spPr>
          <a:xfrm>
            <a:off x="2876567" y="4668373"/>
            <a:ext cx="2595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72" name="Google Shape;72;p32"/>
          <p:cNvSpPr txBox="1"/>
          <p:nvPr>
            <p:ph idx="9" type="subTitle"/>
          </p:nvPr>
        </p:nvSpPr>
        <p:spPr>
          <a:xfrm>
            <a:off x="2876551" y="5064307"/>
            <a:ext cx="2595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73" name="Google Shape;73;p32"/>
          <p:cNvSpPr txBox="1"/>
          <p:nvPr>
            <p:ph idx="13" type="title"/>
          </p:nvPr>
        </p:nvSpPr>
        <p:spPr>
          <a:xfrm>
            <a:off x="1519200" y="1711100"/>
            <a:ext cx="1430400" cy="6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4" name="Google Shape;74;p32"/>
          <p:cNvSpPr txBox="1"/>
          <p:nvPr>
            <p:ph idx="14" type="title"/>
          </p:nvPr>
        </p:nvSpPr>
        <p:spPr>
          <a:xfrm>
            <a:off x="5380800" y="1711100"/>
            <a:ext cx="1430400" cy="6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32"/>
          <p:cNvSpPr txBox="1"/>
          <p:nvPr>
            <p:ph idx="15" type="title"/>
          </p:nvPr>
        </p:nvSpPr>
        <p:spPr>
          <a:xfrm>
            <a:off x="9242400" y="1711100"/>
            <a:ext cx="1430400" cy="6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32"/>
          <p:cNvSpPr txBox="1"/>
          <p:nvPr>
            <p:ph idx="16" type="title"/>
          </p:nvPr>
        </p:nvSpPr>
        <p:spPr>
          <a:xfrm>
            <a:off x="7302467" y="4010371"/>
            <a:ext cx="1430400" cy="6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32"/>
          <p:cNvSpPr txBox="1"/>
          <p:nvPr>
            <p:ph idx="17" type="title"/>
          </p:nvPr>
        </p:nvSpPr>
        <p:spPr>
          <a:xfrm>
            <a:off x="3459167" y="4020687"/>
            <a:ext cx="1430400" cy="6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2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 and Three 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" y="-523966"/>
            <a:ext cx="12529959" cy="43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3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81" name="Google Shape;81;p33"/>
          <p:cNvSpPr txBox="1"/>
          <p:nvPr>
            <p:ph idx="2" type="title"/>
          </p:nvPr>
        </p:nvSpPr>
        <p:spPr>
          <a:xfrm>
            <a:off x="1079919" y="4138733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2" name="Google Shape;82;p33"/>
          <p:cNvSpPr txBox="1"/>
          <p:nvPr>
            <p:ph idx="1" type="subTitle"/>
          </p:nvPr>
        </p:nvSpPr>
        <p:spPr>
          <a:xfrm>
            <a:off x="1079900" y="4636267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83" name="Google Shape;83;p33"/>
          <p:cNvSpPr txBox="1"/>
          <p:nvPr>
            <p:ph idx="3" type="title"/>
          </p:nvPr>
        </p:nvSpPr>
        <p:spPr>
          <a:xfrm>
            <a:off x="4618003" y="4138733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4" name="Google Shape;84;p33"/>
          <p:cNvSpPr txBox="1"/>
          <p:nvPr>
            <p:ph idx="4" type="subTitle"/>
          </p:nvPr>
        </p:nvSpPr>
        <p:spPr>
          <a:xfrm>
            <a:off x="4617984" y="4636267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85" name="Google Shape;85;p33"/>
          <p:cNvSpPr txBox="1"/>
          <p:nvPr>
            <p:ph idx="5" type="title"/>
          </p:nvPr>
        </p:nvSpPr>
        <p:spPr>
          <a:xfrm>
            <a:off x="8156069" y="4138733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" name="Google Shape;86;p33"/>
          <p:cNvSpPr txBox="1"/>
          <p:nvPr>
            <p:ph idx="6" type="subTitle"/>
          </p:nvPr>
        </p:nvSpPr>
        <p:spPr>
          <a:xfrm>
            <a:off x="8156051" y="4636267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4"/>
          <p:cNvSpPr txBox="1"/>
          <p:nvPr>
            <p:ph type="title"/>
          </p:nvPr>
        </p:nvSpPr>
        <p:spPr>
          <a:xfrm>
            <a:off x="5010667" y="504300"/>
            <a:ext cx="61508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pic>
        <p:nvPicPr>
          <p:cNvPr id="89" name="Google Shape;89;p34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1365984">
            <a:off x="-2015695" y="-232336"/>
            <a:ext cx="7891664" cy="872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 Only 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/>
          <p:nvPr>
            <p:ph type="title"/>
          </p:nvPr>
        </p:nvSpPr>
        <p:spPr>
          <a:xfrm>
            <a:off x="4305567" y="504300"/>
            <a:ext cx="6856000" cy="686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pic>
        <p:nvPicPr>
          <p:cNvPr id="92" name="Google Shape;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5400000">
            <a:off x="-3006681" y="2043236"/>
            <a:ext cx="9002529" cy="298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 and Text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4305567" y="504300"/>
            <a:ext cx="6856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95" name="Google Shape;95;p36"/>
          <p:cNvSpPr txBox="1"/>
          <p:nvPr>
            <p:ph idx="1" type="subTitle"/>
          </p:nvPr>
        </p:nvSpPr>
        <p:spPr>
          <a:xfrm>
            <a:off x="6494433" y="2356067"/>
            <a:ext cx="4364800" cy="3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 and Text 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399995">
            <a:off x="-3157975" y="2547768"/>
            <a:ext cx="9002529" cy="298916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7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99" name="Google Shape;99;p37"/>
          <p:cNvSpPr txBox="1"/>
          <p:nvPr>
            <p:ph idx="1" type="subTitle"/>
          </p:nvPr>
        </p:nvSpPr>
        <p:spPr>
          <a:xfrm>
            <a:off x="2634667" y="3579820"/>
            <a:ext cx="2989200" cy="2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 rot="-7199997">
            <a:off x="6042272" y="719726"/>
            <a:ext cx="7891667" cy="87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915600" y="1435033"/>
            <a:ext cx="10246000" cy="4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667"/>
            </a:lvl1pPr>
            <a:lvl2pPr indent="-298450" lvl="1" marL="914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667"/>
            </a:lvl2pPr>
            <a:lvl3pPr indent="-298450" lvl="2" marL="1371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667"/>
            </a:lvl3pPr>
            <a:lvl4pPr indent="-298450" lvl="3" marL="18288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667"/>
            </a:lvl4pPr>
            <a:lvl5pPr indent="-298450" lvl="4" marL="22860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667"/>
            </a:lvl5pPr>
            <a:lvl6pPr indent="-298450" lvl="5" marL="27432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667"/>
            </a:lvl6pPr>
            <a:lvl7pPr indent="-298450" lvl="6" marL="3200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sz="1667"/>
            </a:lvl7pPr>
            <a:lvl8pPr indent="-298450" lvl="7" marL="3657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  <a:defRPr sz="1667"/>
            </a:lvl8pPr>
            <a:lvl9pPr indent="-298450" lvl="8" marL="41148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Font typeface="Arial"/>
              <a:buAutoNum type="romanLcPeriod"/>
              <a:defRPr sz="1667"/>
            </a:lvl9pPr>
          </a:lstStyle>
          <a:p/>
        </p:txBody>
      </p:sp>
      <p:sp>
        <p:nvSpPr>
          <p:cNvPr id="18" name="Google Shape;18;p20"/>
          <p:cNvSpPr txBox="1"/>
          <p:nvPr>
            <p:ph type="title"/>
          </p:nvPr>
        </p:nvSpPr>
        <p:spPr>
          <a:xfrm>
            <a:off x="2375233" y="504300"/>
            <a:ext cx="87864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 and Text 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4256565" y="1396467"/>
            <a:ext cx="16448568" cy="5461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8"/>
          <p:cNvSpPr txBox="1"/>
          <p:nvPr>
            <p:ph type="title"/>
          </p:nvPr>
        </p:nvSpPr>
        <p:spPr>
          <a:xfrm>
            <a:off x="6710800" y="1997333"/>
            <a:ext cx="4224800" cy="7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03" name="Google Shape;103;p38"/>
          <p:cNvSpPr txBox="1"/>
          <p:nvPr>
            <p:ph idx="1" type="subTitle"/>
          </p:nvPr>
        </p:nvSpPr>
        <p:spPr>
          <a:xfrm>
            <a:off x="6710800" y="2814000"/>
            <a:ext cx="4224800" cy="2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 and Four 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" y="-523966"/>
            <a:ext cx="12529959" cy="43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9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07" name="Google Shape;107;p39"/>
          <p:cNvSpPr txBox="1"/>
          <p:nvPr>
            <p:ph idx="2" type="title"/>
          </p:nvPr>
        </p:nvSpPr>
        <p:spPr>
          <a:xfrm>
            <a:off x="1207631" y="4195900"/>
            <a:ext cx="2129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8" name="Google Shape;108;p39"/>
          <p:cNvSpPr txBox="1"/>
          <p:nvPr>
            <p:ph idx="1" type="subTitle"/>
          </p:nvPr>
        </p:nvSpPr>
        <p:spPr>
          <a:xfrm>
            <a:off x="1207617" y="4693433"/>
            <a:ext cx="2129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9"/>
          <p:cNvSpPr txBox="1"/>
          <p:nvPr>
            <p:ph idx="3" type="title"/>
          </p:nvPr>
        </p:nvSpPr>
        <p:spPr>
          <a:xfrm>
            <a:off x="3756680" y="4195900"/>
            <a:ext cx="2129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0" name="Google Shape;110;p39"/>
          <p:cNvSpPr txBox="1"/>
          <p:nvPr>
            <p:ph idx="4" type="subTitle"/>
          </p:nvPr>
        </p:nvSpPr>
        <p:spPr>
          <a:xfrm>
            <a:off x="3756667" y="4693433"/>
            <a:ext cx="2129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9"/>
          <p:cNvSpPr txBox="1"/>
          <p:nvPr>
            <p:ph idx="5" type="title"/>
          </p:nvPr>
        </p:nvSpPr>
        <p:spPr>
          <a:xfrm>
            <a:off x="6305717" y="4195900"/>
            <a:ext cx="2129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39"/>
          <p:cNvSpPr txBox="1"/>
          <p:nvPr>
            <p:ph idx="6" type="subTitle"/>
          </p:nvPr>
        </p:nvSpPr>
        <p:spPr>
          <a:xfrm>
            <a:off x="6305704" y="4693433"/>
            <a:ext cx="2129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9"/>
          <p:cNvSpPr txBox="1"/>
          <p:nvPr>
            <p:ph idx="7" type="title"/>
          </p:nvPr>
        </p:nvSpPr>
        <p:spPr>
          <a:xfrm>
            <a:off x="8854767" y="4195900"/>
            <a:ext cx="2129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4" name="Google Shape;114;p39"/>
          <p:cNvSpPr txBox="1"/>
          <p:nvPr>
            <p:ph idx="8" type="subTitle"/>
          </p:nvPr>
        </p:nvSpPr>
        <p:spPr>
          <a:xfrm>
            <a:off x="8854753" y="4693433"/>
            <a:ext cx="21296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 and Two Columns 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" y="-523966"/>
            <a:ext cx="12529959" cy="43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0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18" name="Google Shape;118;p40"/>
          <p:cNvSpPr txBox="1"/>
          <p:nvPr>
            <p:ph idx="2" type="title"/>
          </p:nvPr>
        </p:nvSpPr>
        <p:spPr>
          <a:xfrm>
            <a:off x="1901592" y="3224333"/>
            <a:ext cx="3237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40"/>
          <p:cNvSpPr txBox="1"/>
          <p:nvPr>
            <p:ph idx="1" type="subTitle"/>
          </p:nvPr>
        </p:nvSpPr>
        <p:spPr>
          <a:xfrm>
            <a:off x="1901567" y="3721867"/>
            <a:ext cx="3237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20" name="Google Shape;120;p40"/>
          <p:cNvSpPr txBox="1"/>
          <p:nvPr>
            <p:ph idx="3" type="title"/>
          </p:nvPr>
        </p:nvSpPr>
        <p:spPr>
          <a:xfrm>
            <a:off x="7052829" y="3224333"/>
            <a:ext cx="32376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Alternates ExtraBold"/>
              <a:buNone/>
              <a:defRPr sz="2133">
                <a:solidFill>
                  <a:schemeClr val="accent2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1" name="Google Shape;121;p40"/>
          <p:cNvSpPr txBox="1"/>
          <p:nvPr>
            <p:ph idx="4" type="subTitle"/>
          </p:nvPr>
        </p:nvSpPr>
        <p:spPr>
          <a:xfrm>
            <a:off x="7052801" y="3721867"/>
            <a:ext cx="3237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867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8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 and Two Columns 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">
            <a:off x="4" y="4025443"/>
            <a:ext cx="12711272" cy="422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1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25" name="Google Shape;125;p41"/>
          <p:cNvSpPr txBox="1"/>
          <p:nvPr>
            <p:ph idx="2" type="title"/>
          </p:nvPr>
        </p:nvSpPr>
        <p:spPr>
          <a:xfrm>
            <a:off x="2228115" y="1642267"/>
            <a:ext cx="37412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Google Shape;126;p41"/>
          <p:cNvSpPr txBox="1"/>
          <p:nvPr>
            <p:ph idx="1" type="subTitle"/>
          </p:nvPr>
        </p:nvSpPr>
        <p:spPr>
          <a:xfrm>
            <a:off x="2228085" y="2139800"/>
            <a:ext cx="3741200" cy="1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27" name="Google Shape;127;p41"/>
          <p:cNvSpPr txBox="1"/>
          <p:nvPr>
            <p:ph idx="3" type="title"/>
          </p:nvPr>
        </p:nvSpPr>
        <p:spPr>
          <a:xfrm>
            <a:off x="6222715" y="3397233"/>
            <a:ext cx="37412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8" name="Google Shape;128;p41"/>
          <p:cNvSpPr txBox="1"/>
          <p:nvPr>
            <p:ph idx="4" type="subTitle"/>
          </p:nvPr>
        </p:nvSpPr>
        <p:spPr>
          <a:xfrm>
            <a:off x="6222685" y="3894767"/>
            <a:ext cx="3741200" cy="1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 and Six Columns 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" y="-523966"/>
            <a:ext cx="12529959" cy="43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2"/>
          <p:cNvSpPr txBox="1"/>
          <p:nvPr>
            <p:ph type="title"/>
          </p:nvPr>
        </p:nvSpPr>
        <p:spPr>
          <a:xfrm>
            <a:off x="6817600" y="504300"/>
            <a:ext cx="4344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2" name="Google Shape;132;p42"/>
          <p:cNvSpPr txBox="1"/>
          <p:nvPr>
            <p:ph idx="2" type="title"/>
          </p:nvPr>
        </p:nvSpPr>
        <p:spPr>
          <a:xfrm>
            <a:off x="1079936" y="2078967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3" name="Google Shape;133;p42"/>
          <p:cNvSpPr txBox="1"/>
          <p:nvPr>
            <p:ph idx="1" type="subTitle"/>
          </p:nvPr>
        </p:nvSpPr>
        <p:spPr>
          <a:xfrm>
            <a:off x="1079917" y="2576500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4" name="Google Shape;134;p42"/>
          <p:cNvSpPr txBox="1"/>
          <p:nvPr>
            <p:ph idx="3" type="title"/>
          </p:nvPr>
        </p:nvSpPr>
        <p:spPr>
          <a:xfrm>
            <a:off x="4618019" y="2078967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42"/>
          <p:cNvSpPr txBox="1"/>
          <p:nvPr>
            <p:ph idx="4" type="subTitle"/>
          </p:nvPr>
        </p:nvSpPr>
        <p:spPr>
          <a:xfrm>
            <a:off x="4618000" y="2576500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6" name="Google Shape;136;p42"/>
          <p:cNvSpPr txBox="1"/>
          <p:nvPr>
            <p:ph idx="5" type="title"/>
          </p:nvPr>
        </p:nvSpPr>
        <p:spPr>
          <a:xfrm>
            <a:off x="8156085" y="2078967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42"/>
          <p:cNvSpPr txBox="1"/>
          <p:nvPr>
            <p:ph idx="6" type="subTitle"/>
          </p:nvPr>
        </p:nvSpPr>
        <p:spPr>
          <a:xfrm>
            <a:off x="8156067" y="2576500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8" name="Google Shape;138;p42"/>
          <p:cNvSpPr txBox="1"/>
          <p:nvPr>
            <p:ph idx="7" type="title"/>
          </p:nvPr>
        </p:nvSpPr>
        <p:spPr>
          <a:xfrm>
            <a:off x="1079919" y="4276300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9" name="Google Shape;139;p42"/>
          <p:cNvSpPr txBox="1"/>
          <p:nvPr>
            <p:ph idx="8" type="subTitle"/>
          </p:nvPr>
        </p:nvSpPr>
        <p:spPr>
          <a:xfrm>
            <a:off x="1079900" y="4773833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40" name="Google Shape;140;p42"/>
          <p:cNvSpPr txBox="1"/>
          <p:nvPr>
            <p:ph idx="9" type="title"/>
          </p:nvPr>
        </p:nvSpPr>
        <p:spPr>
          <a:xfrm>
            <a:off x="4618003" y="4276300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42"/>
          <p:cNvSpPr txBox="1"/>
          <p:nvPr>
            <p:ph idx="13" type="subTitle"/>
          </p:nvPr>
        </p:nvSpPr>
        <p:spPr>
          <a:xfrm>
            <a:off x="4617984" y="4773833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42" name="Google Shape;142;p42"/>
          <p:cNvSpPr txBox="1"/>
          <p:nvPr>
            <p:ph idx="14" type="title"/>
          </p:nvPr>
        </p:nvSpPr>
        <p:spPr>
          <a:xfrm>
            <a:off x="8156069" y="4276300"/>
            <a:ext cx="2956000" cy="5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>
            <p:ph idx="15" type="subTitle"/>
          </p:nvPr>
        </p:nvSpPr>
        <p:spPr>
          <a:xfrm>
            <a:off x="8156051" y="4773833"/>
            <a:ext cx="2956000" cy="10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2229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3"/>
          <p:cNvSpPr txBox="1"/>
          <p:nvPr>
            <p:ph type="title"/>
          </p:nvPr>
        </p:nvSpPr>
        <p:spPr>
          <a:xfrm>
            <a:off x="6867067" y="925400"/>
            <a:ext cx="42088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147" name="Google Shape;147;p43"/>
          <p:cNvSpPr txBox="1"/>
          <p:nvPr>
            <p:ph idx="1" type="subTitle"/>
          </p:nvPr>
        </p:nvSpPr>
        <p:spPr>
          <a:xfrm>
            <a:off x="6867067" y="2047800"/>
            <a:ext cx="4208800" cy="1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3"/>
          <p:cNvSpPr txBox="1"/>
          <p:nvPr/>
        </p:nvSpPr>
        <p:spPr>
          <a:xfrm>
            <a:off x="6867067" y="4290833"/>
            <a:ext cx="42568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7"/>
              <a:buFont typeface="Montserrat"/>
              <a:buNone/>
            </a:pPr>
            <a:r>
              <a:rPr lang="en-US" sz="14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4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r>
              <a:t/>
            </a:r>
            <a:endParaRPr sz="14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r>
              <a:t/>
            </a:r>
            <a:endParaRPr sz="14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7"/>
              <a:buFont typeface="Arial"/>
              <a:buNone/>
            </a:pPr>
            <a:r>
              <a:t/>
            </a:r>
            <a:endParaRPr sz="14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ackground 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246571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-3258696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ackground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2229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 Only 4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4214700" y="504300"/>
            <a:ext cx="69468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10017533" y="0"/>
            <a:ext cx="22252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2229" y="-1103849"/>
            <a:ext cx="8204135" cy="906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2"/>
          <p:cNvSpPr txBox="1"/>
          <p:nvPr>
            <p:ph type="title"/>
          </p:nvPr>
        </p:nvSpPr>
        <p:spPr>
          <a:xfrm>
            <a:off x="6816567" y="2969400"/>
            <a:ext cx="38356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  <p:sp>
        <p:nvSpPr>
          <p:cNvPr id="25" name="Google Shape;25;p22"/>
          <p:cNvSpPr txBox="1"/>
          <p:nvPr>
            <p:ph idx="2" type="title"/>
          </p:nvPr>
        </p:nvSpPr>
        <p:spPr>
          <a:xfrm>
            <a:off x="6816567" y="1369500"/>
            <a:ext cx="32600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6816567" y="4259900"/>
            <a:ext cx="4208800" cy="1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/>
          <p:nvPr/>
        </p:nvSpPr>
        <p:spPr>
          <a:xfrm rot="10800000">
            <a:off x="0" y="0"/>
            <a:ext cx="22252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3"/>
          <p:cNvSpPr/>
          <p:nvPr/>
        </p:nvSpPr>
        <p:spPr>
          <a:xfrm>
            <a:off x="10017533" y="0"/>
            <a:ext cx="22252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834" y="4472983"/>
            <a:ext cx="11550324" cy="346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0834" y="-1083884"/>
            <a:ext cx="11550324" cy="34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3"/>
          <p:cNvSpPr txBox="1"/>
          <p:nvPr>
            <p:ph type="title"/>
          </p:nvPr>
        </p:nvSpPr>
        <p:spPr>
          <a:xfrm>
            <a:off x="1735167" y="1890200"/>
            <a:ext cx="8721600" cy="3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idx="1" type="subTitle"/>
          </p:nvPr>
        </p:nvSpPr>
        <p:spPr>
          <a:xfrm>
            <a:off x="1465233" y="708467"/>
            <a:ext cx="4364800" cy="16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type="title"/>
          </p:nvPr>
        </p:nvSpPr>
        <p:spPr>
          <a:xfrm>
            <a:off x="4305567" y="504300"/>
            <a:ext cx="6856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6" name="Google Shape;36;p24"/>
          <p:cNvSpPr txBox="1"/>
          <p:nvPr>
            <p:ph idx="2" type="subTitle"/>
          </p:nvPr>
        </p:nvSpPr>
        <p:spPr>
          <a:xfrm>
            <a:off x="1465233" y="2629100"/>
            <a:ext cx="43648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Only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4305567" y="504300"/>
            <a:ext cx="6856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pic>
        <p:nvPicPr>
          <p:cNvPr id="39" name="Google Shape;39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" y="3735325"/>
            <a:ext cx="12192004" cy="404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7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878334" y="-1862800"/>
            <a:ext cx="10435335" cy="99163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1033525" y="1750667"/>
            <a:ext cx="4753200" cy="4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17500" lvl="1" marL="914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2" type="body"/>
          </p:nvPr>
        </p:nvSpPr>
        <p:spPr>
          <a:xfrm>
            <a:off x="6405275" y="1750667"/>
            <a:ext cx="4753200" cy="4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indent="-317500" lvl="1" marL="914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27"/>
          <p:cNvSpPr txBox="1"/>
          <p:nvPr>
            <p:ph type="title"/>
          </p:nvPr>
        </p:nvSpPr>
        <p:spPr>
          <a:xfrm>
            <a:off x="5296633" y="504300"/>
            <a:ext cx="58648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i="0" sz="2800" u="none" cap="none" strike="noStrike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867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Excel_Sheet6.xlsx"/><Relationship Id="rId5" Type="http://schemas.openxmlformats.org/officeDocument/2006/relationships/package" Target="../embeddings/Microsoft_Excel_Sheet6.xlsx"/><Relationship Id="rId6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chart" Target="../charts/chart1.xml"/><Relationship Id="rId7" Type="http://schemas.openxmlformats.org/officeDocument/2006/relationships/chart" Target="../charts/chart2.xml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7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chart" Target="../charts/chart5.xml"/><Relationship Id="rId5" Type="http://schemas.openxmlformats.org/officeDocument/2006/relationships/image" Target="../media/image23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.xml"/><Relationship Id="rId4" Type="http://schemas.openxmlformats.org/officeDocument/2006/relationships/slide" Target="/ppt/slides/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 with medium confidence"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8588" y="1579927"/>
            <a:ext cx="5654824" cy="3180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 txBox="1"/>
          <p:nvPr/>
        </p:nvSpPr>
        <p:spPr>
          <a:xfrm>
            <a:off x="609600" y="2294535"/>
            <a:ext cx="10526813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Chip demand is plunging rapidly in the short run as the PC demand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hits 20-year low.</a:t>
            </a:r>
            <a:endParaRPr/>
          </a:p>
          <a:p>
            <a:pPr indent="-126993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need for chips is expected to increase during the next ten years.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automotive, data storage, and communications industries are expected to grow by 70%.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 includes planned growth in the client, data center, network, and edge markets.</a:t>
            </a:r>
            <a:endParaRPr/>
          </a:p>
          <a:p>
            <a:pPr indent="-126993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market for autonomous driving is expected to grow around 13.38% per year from 2022 to 2030.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Opportunity for growth and inherent flexibility to Intel’s Mobileye.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1912" y="658320"/>
            <a:ext cx="4680488" cy="269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/>
          <p:nvPr/>
        </p:nvSpPr>
        <p:spPr>
          <a:xfrm>
            <a:off x="2221425" y="3130658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1"/>
          <p:cNvSpPr txBox="1"/>
          <p:nvPr/>
        </p:nvSpPr>
        <p:spPr>
          <a:xfrm>
            <a:off x="723253" y="2277169"/>
            <a:ext cx="10962745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6-8% average annual growth of the industry up to 2030, would take the industry to $1 trillion in revenue.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annual growth is based on trends that include remote working, the growth of AI, and soaring demand for electric vehicles.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the next five years, Application Specific Chips, which include ASSPs and ASICs, would contribute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the largest growth rate in revenue for both Wireless Communication and Computing categories.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Larger IDMs and fabless businesses like Intel (INTC), Texas Instrument (TXN), Nvidia (NVDA),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Advanced Micro Devices (AMD) may experience a cyclical boom because of chip scarcity. </a:t>
            </a:r>
            <a:endParaRPr/>
          </a:p>
          <a:p>
            <a:pPr indent="-2793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9176" y="5083944"/>
            <a:ext cx="971229" cy="97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597" y="5083946"/>
            <a:ext cx="971228" cy="971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 ASIC Mining Worth Your Investment | Kinesis Money" id="272" name="Google Shape;27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3514" y="586282"/>
            <a:ext cx="2511325" cy="138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1"/>
          <p:cNvSpPr txBox="1"/>
          <p:nvPr/>
        </p:nvSpPr>
        <p:spPr>
          <a:xfrm>
            <a:off x="9925374" y="1924839"/>
            <a:ext cx="547605" cy="235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ASIC’s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 txBox="1"/>
          <p:nvPr/>
        </p:nvSpPr>
        <p:spPr>
          <a:xfrm>
            <a:off x="879085" y="2402236"/>
            <a:ext cx="7901552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Foundries like TSMC and Samsung are projected to benefit the most until 2025.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a market share of over 50% in the foundry sector, TSMC is expected to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have revenue growth of 10% to 15% between 2020 and 25.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Intel's July 26 event laid out its processing technology and packaging roadmap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including name changes, planning to overtake TSMC by 2024/2025.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594" lvl="0" marL="228594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⮚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Intel's potential $30 billion deal to buy GlobalFoundries is doable and would </a:t>
            </a: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diversify its manufacturing footprint 50%, lifting sales 7%. </a:t>
            </a:r>
            <a:endParaRPr/>
          </a:p>
        </p:txBody>
      </p:sp>
      <p:pic>
        <p:nvPicPr>
          <p:cNvPr id="279" name="Google Shape;2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2445" y="4534659"/>
            <a:ext cx="1371628" cy="137162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2"/>
          <p:cNvSpPr txBox="1"/>
          <p:nvPr/>
        </p:nvSpPr>
        <p:spPr>
          <a:xfrm>
            <a:off x="9094893" y="5029043"/>
            <a:ext cx="802412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</a:t>
            </a:r>
            <a:endParaRPr/>
          </a:p>
        </p:txBody>
      </p:sp>
      <p:sp>
        <p:nvSpPr>
          <p:cNvPr id="281" name="Google Shape;281;p12"/>
          <p:cNvSpPr txBox="1"/>
          <p:nvPr/>
        </p:nvSpPr>
        <p:spPr>
          <a:xfrm>
            <a:off x="10679836" y="5029043"/>
            <a:ext cx="572593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TSMC</a:t>
            </a:r>
            <a:endParaRPr/>
          </a:p>
        </p:txBody>
      </p:sp>
      <p:pic>
        <p:nvPicPr>
          <p:cNvPr id="282" name="Google Shape;2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75198" y="568722"/>
            <a:ext cx="1444212" cy="1444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SMC - International Semiconductor Executive Summits" id="283" name="Google Shape;28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7206" y="704477"/>
            <a:ext cx="1172705" cy="1172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/>
          <p:nvPr/>
        </p:nvSpPr>
        <p:spPr>
          <a:xfrm>
            <a:off x="4479009" y="1120605"/>
            <a:ext cx="2603715" cy="904201"/>
          </a:xfrm>
          <a:prstGeom prst="rect">
            <a:avLst/>
          </a:prstGeom>
          <a:solidFill>
            <a:srgbClr val="FFC000"/>
          </a:solidFill>
          <a:ln cap="flat" cmpd="sng" w="25400">
            <a:solidFill>
              <a:srgbClr val="000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term demand of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semiconductor business  </a:t>
            </a:r>
            <a:endParaRPr/>
          </a:p>
        </p:txBody>
      </p:sp>
      <p:sp>
        <p:nvSpPr>
          <p:cNvPr id="289" name="Google Shape;289;p13"/>
          <p:cNvSpPr/>
          <p:nvPr/>
        </p:nvSpPr>
        <p:spPr>
          <a:xfrm>
            <a:off x="5494453" y="2190236"/>
            <a:ext cx="572827" cy="105592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 txBox="1"/>
          <p:nvPr/>
        </p:nvSpPr>
        <p:spPr>
          <a:xfrm>
            <a:off x="5994403" y="2582661"/>
            <a:ext cx="113654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9245604" y="3411596"/>
            <a:ext cx="1815025" cy="685872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earning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501102" y="3405819"/>
            <a:ext cx="1766807" cy="668468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5G wireless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2663117" y="3405821"/>
            <a:ext cx="1815025" cy="668468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rtificial 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ntelligence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4873354" y="3429001"/>
            <a:ext cx="1815025" cy="668468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of Things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/>
          <p:nvPr/>
        </p:nvSpPr>
        <p:spPr>
          <a:xfrm>
            <a:off x="7082725" y="3427777"/>
            <a:ext cx="1766807" cy="669692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C000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6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loud Computing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690" y="4443852"/>
            <a:ext cx="679629" cy="679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4644" y="4352732"/>
            <a:ext cx="679629" cy="67962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 txBox="1"/>
          <p:nvPr/>
        </p:nvSpPr>
        <p:spPr>
          <a:xfrm>
            <a:off x="156579" y="5649900"/>
            <a:ext cx="10675748" cy="74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Noto Sans Symbols"/>
              <a:buChar char="⮚"/>
            </a:pP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significant opportunities in cloud, networking, and AI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</a:t>
            </a:r>
            <a:r>
              <a:rPr lang="en-US"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 center market expects TAM2 to grow approximately $119 billion by 2025. 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"/>
          <p:cNvSpPr txBox="1"/>
          <p:nvPr>
            <p:ph type="title"/>
          </p:nvPr>
        </p:nvSpPr>
        <p:spPr>
          <a:xfrm>
            <a:off x="2281558" y="442500"/>
            <a:ext cx="6856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3600"/>
              <a:t>Intel Valuation</a:t>
            </a:r>
            <a:endParaRPr b="1" sz="3600"/>
          </a:p>
        </p:txBody>
      </p:sp>
      <p:sp>
        <p:nvSpPr>
          <p:cNvPr id="304" name="Google Shape;304;p14"/>
          <p:cNvSpPr/>
          <p:nvPr/>
        </p:nvSpPr>
        <p:spPr>
          <a:xfrm>
            <a:off x="656060" y="0"/>
            <a:ext cx="399659" cy="1646648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4"/>
          <p:cNvGrpSpPr/>
          <p:nvPr/>
        </p:nvGrpSpPr>
        <p:grpSpPr>
          <a:xfrm>
            <a:off x="839589" y="1473685"/>
            <a:ext cx="193323" cy="359692"/>
            <a:chOff x="629692" y="1105264"/>
            <a:chExt cx="144992" cy="269769"/>
          </a:xfrm>
        </p:grpSpPr>
        <p:sp>
          <p:nvSpPr>
            <p:cNvPr id="306" name="Google Shape;306;p14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14"/>
          <p:cNvSpPr/>
          <p:nvPr/>
        </p:nvSpPr>
        <p:spPr>
          <a:xfrm>
            <a:off x="883635" y="575767"/>
            <a:ext cx="338800" cy="338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539200" y="1061536"/>
            <a:ext cx="233600" cy="2336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>
            <a:hlinkClick action="ppaction://hlinkshowjump?jump=previousslide"/>
          </p:cNvPr>
          <p:cNvSpPr/>
          <p:nvPr/>
        </p:nvSpPr>
        <p:spPr>
          <a:xfrm rot="10800000">
            <a:off x="994296" y="1421948"/>
            <a:ext cx="117600" cy="1176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14">
            <a:hlinkClick action="ppaction://hlinkshowjump?jump=nextslide"/>
          </p:cNvPr>
          <p:cNvSpPr/>
          <p:nvPr/>
        </p:nvSpPr>
        <p:spPr>
          <a:xfrm>
            <a:off x="994033" y="1767585"/>
            <a:ext cx="118000" cy="118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14"/>
          <p:cNvSpPr/>
          <p:nvPr/>
        </p:nvSpPr>
        <p:spPr>
          <a:xfrm>
            <a:off x="10222787" y="2065106"/>
            <a:ext cx="410966" cy="117125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10254156" y="3593273"/>
            <a:ext cx="410966" cy="117125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4"/>
          <p:cNvSpPr txBox="1"/>
          <p:nvPr/>
        </p:nvSpPr>
        <p:spPr>
          <a:xfrm>
            <a:off x="10850604" y="244443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14"/>
          <p:cNvGraphicFramePr/>
          <p:nvPr/>
        </p:nvGraphicFramePr>
        <p:xfrm>
          <a:off x="6834990" y="1503867"/>
          <a:ext cx="3233684" cy="4969662"/>
        </p:xfrm>
        <a:graphic>
          <a:graphicData uri="http://schemas.openxmlformats.org/presentationml/2006/ole">
            <mc:AlternateContent>
              <mc:Choice Requires="v">
                <p:oleObj r:id="rId4" imgH="4969662" imgW="3233684" progId="Excel.Sheet.12" spid="_x0000_s1">
                  <p:embed/>
                </p:oleObj>
              </mc:Choice>
              <mc:Fallback>
                <p:oleObj r:id="rId5" imgH="4969662" imgW="3233684" progId="Excel.Sheet.12">
                  <p:embed/>
                  <p:pic>
                    <p:nvPicPr>
                      <p:cNvPr id="315" name="Google Shape;315;p1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34990" y="1503867"/>
                        <a:ext cx="3233684" cy="496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" name="Google Shape;316;p14"/>
          <p:cNvSpPr/>
          <p:nvPr/>
        </p:nvSpPr>
        <p:spPr>
          <a:xfrm>
            <a:off x="10850603" y="404423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/>
          <p:nvPr/>
        </p:nvSpPr>
        <p:spPr>
          <a:xfrm>
            <a:off x="1328884" y="1818953"/>
            <a:ext cx="4537753" cy="138782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DCF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Low Base price as a result of reduced free cash flows for the company.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Company has weak fundamentals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"/>
          <p:cNvSpPr/>
          <p:nvPr/>
        </p:nvSpPr>
        <p:spPr>
          <a:xfrm>
            <a:off x="1417927" y="3585255"/>
            <a:ext cx="4448710" cy="11712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Relative Valuation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Intel is overvalued according to market sentiment.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Competitors are performing better.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319327" y="5251386"/>
            <a:ext cx="63615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DCF &amp; Relative Valuation both point out towards a sell rating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with a potential downside of 38%.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/>
          <p:nvPr/>
        </p:nvSpPr>
        <p:spPr>
          <a:xfrm>
            <a:off x="2696400" y="479467"/>
            <a:ext cx="6799200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Investment Thesis</a:t>
            </a:r>
            <a:endParaRPr b="1" sz="32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5" name="Google Shape;325;p15"/>
          <p:cNvSpPr txBox="1"/>
          <p:nvPr/>
        </p:nvSpPr>
        <p:spPr>
          <a:xfrm>
            <a:off x="1526400" y="1341467"/>
            <a:ext cx="8760800" cy="4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Complacency -&gt; lack of innovation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Plans for new chips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1" marL="121917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3nm in 2024/25, 2nm by ‘27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1" marL="121917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Manufacture for Taiwan’s MediaTek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Underperformed PHLX Semi Index - 30.28% YTD vs Intel’s 43.03%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 demand slump, but EV sector gaining ground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1" marL="121917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 concentrates on client computing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1" marL="121917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PC demand saw a huge spike in 2020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Intel’s YoY revenue has dropped 20% from last year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$10 billion in cost-cutting measures -&gt; FCF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1" marL="121917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NOPAT decreasing 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Potential for growth in 2027 if 2nm chips are released, but plans remain ambiguous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 will underperform peers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3323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 if investments in new chips pay off, it will be slower compared to peers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15"/>
          <p:cNvGrpSpPr/>
          <p:nvPr/>
        </p:nvGrpSpPr>
        <p:grpSpPr>
          <a:xfrm>
            <a:off x="9778883" y="479613"/>
            <a:ext cx="1903023" cy="1565617"/>
            <a:chOff x="854261" y="2908813"/>
            <a:chExt cx="377474" cy="335748"/>
          </a:xfrm>
        </p:grpSpPr>
        <p:sp>
          <p:nvSpPr>
            <p:cNvPr id="327" name="Google Shape;327;p15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"/>
          <p:cNvSpPr txBox="1"/>
          <p:nvPr>
            <p:ph type="title"/>
          </p:nvPr>
        </p:nvSpPr>
        <p:spPr>
          <a:xfrm>
            <a:off x="2667992" y="410877"/>
            <a:ext cx="68560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Business Risks</a:t>
            </a:r>
            <a:br>
              <a:rPr lang="en-US"/>
            </a:br>
            <a:endParaRPr/>
          </a:p>
        </p:txBody>
      </p:sp>
      <p:sp>
        <p:nvSpPr>
          <p:cNvPr id="337" name="Google Shape;337;p16"/>
          <p:cNvSpPr txBox="1"/>
          <p:nvPr/>
        </p:nvSpPr>
        <p:spPr>
          <a:xfrm>
            <a:off x="234168" y="2966085"/>
            <a:ext cx="463890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Currency Exchange Rate Risks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E4FA"/>
                </a:solidFill>
                <a:latin typeface="Calibri"/>
                <a:ea typeface="Calibri"/>
                <a:cs typeface="Calibri"/>
                <a:sym typeface="Calibri"/>
              </a:rPr>
              <a:t>Depreciated dollar can increase the cost of expenses as well as overseas capital expenditures.</a:t>
            </a:r>
            <a:endParaRPr b="1" sz="1600">
              <a:solidFill>
                <a:srgbClr val="54E4F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6"/>
          <p:cNvSpPr txBox="1"/>
          <p:nvPr/>
        </p:nvSpPr>
        <p:spPr>
          <a:xfrm>
            <a:off x="510471" y="1241194"/>
            <a:ext cx="111710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 Rate Risk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E4FA"/>
                </a:solidFill>
                <a:latin typeface="Calibri"/>
                <a:ea typeface="Calibri"/>
                <a:cs typeface="Calibri"/>
                <a:sym typeface="Calibri"/>
              </a:rPr>
              <a:t>Convert fixed rate coupon payments into floating rate coupon payments for the company’s indebtedness.</a:t>
            </a:r>
            <a:endParaRPr b="1" sz="1600">
              <a:solidFill>
                <a:srgbClr val="54E4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5011521" y="2184818"/>
            <a:ext cx="2168943" cy="2488364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CC000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6"/>
          <p:cNvSpPr txBox="1"/>
          <p:nvPr/>
        </p:nvSpPr>
        <p:spPr>
          <a:xfrm>
            <a:off x="7576309" y="2966086"/>
            <a:ext cx="461569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Political Risks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4E4FA"/>
                </a:solidFill>
                <a:latin typeface="Calibri"/>
                <a:ea typeface="Calibri"/>
                <a:cs typeface="Calibri"/>
                <a:sym typeface="Calibri"/>
              </a:rPr>
              <a:t>There’s a possibility that China might attack Taiwan</a:t>
            </a:r>
            <a:endParaRPr/>
          </a:p>
        </p:txBody>
      </p:sp>
      <p:sp>
        <p:nvSpPr>
          <p:cNvPr id="341" name="Google Shape;341;p16"/>
          <p:cNvSpPr txBox="1"/>
          <p:nvPr/>
        </p:nvSpPr>
        <p:spPr>
          <a:xfrm>
            <a:off x="510471" y="4960216"/>
            <a:ext cx="111710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Risk to Investment Thesis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600">
                <a:solidFill>
                  <a:srgbClr val="54E4FA"/>
                </a:solidFill>
                <a:latin typeface="Calibri"/>
                <a:ea typeface="Calibri"/>
                <a:cs typeface="Calibri"/>
                <a:sym typeface="Calibri"/>
              </a:rPr>
              <a:t>Production of 2nm and 3 nm chips before 2027</a:t>
            </a:r>
            <a:endParaRPr/>
          </a:p>
        </p:txBody>
      </p:sp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/>
        </p:nvSpPr>
        <p:spPr>
          <a:xfrm>
            <a:off x="433967" y="356567"/>
            <a:ext cx="4724000" cy="2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0" wrap="square" tIns="60925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Responsible Minerals Initiative (RMI)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Conflict minerals: 3TG (Tin, Tantalum, Tungsten, and Gold) and Cobalt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Audit smelters and locations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Energy conservation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“Green” buildings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1" marL="121917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1081"/>
              <a:buFont typeface="Arial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 4 billion kWh by 2030 ($30 million)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7613500" y="2542600"/>
            <a:ext cx="4184400" cy="1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0.9% drop in % of women in workforce from 2020 to ‘21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40% female by 2030 (esp. In hardware and technical roles)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433967" y="4170200"/>
            <a:ext cx="4912800" cy="2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GOVERNANCE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Anti-corruption, transparency and accountability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Ethisphere Institute’s list of most ethical company for 12th year in a row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389" lvl="0" marL="60958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Named “trendsetter” in the 2021 CPA-Zicklin Index of Corporate Political  Disclosure and Accountability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8803935" y="451868"/>
            <a:ext cx="1803524" cy="1864617"/>
            <a:chOff x="3910637" y="3352690"/>
            <a:chExt cx="256800" cy="357024"/>
          </a:xfrm>
        </p:grpSpPr>
        <p:sp>
          <p:nvSpPr>
            <p:cNvPr id="351" name="Google Shape;351;p17"/>
            <p:cNvSpPr/>
            <p:nvPr/>
          </p:nvSpPr>
          <p:spPr>
            <a:xfrm>
              <a:off x="3910637" y="3352690"/>
              <a:ext cx="256800" cy="357024"/>
            </a:xfrm>
            <a:custGeom>
              <a:rect b="b" l="l" r="r" t="t"/>
              <a:pathLst>
                <a:path extrusionOk="0" h="11157" w="8025">
                  <a:moveTo>
                    <a:pt x="4001" y="310"/>
                  </a:moveTo>
                  <a:cubicBezTo>
                    <a:pt x="4596" y="310"/>
                    <a:pt x="5144" y="608"/>
                    <a:pt x="5477" y="1120"/>
                  </a:cubicBezTo>
                  <a:cubicBezTo>
                    <a:pt x="5501" y="1155"/>
                    <a:pt x="5560" y="1191"/>
                    <a:pt x="5608" y="1191"/>
                  </a:cubicBezTo>
                  <a:lnTo>
                    <a:pt x="5656" y="1191"/>
                  </a:lnTo>
                  <a:cubicBezTo>
                    <a:pt x="6668" y="1191"/>
                    <a:pt x="7501" y="2025"/>
                    <a:pt x="7501" y="3037"/>
                  </a:cubicBezTo>
                  <a:cubicBezTo>
                    <a:pt x="7501" y="3346"/>
                    <a:pt x="7418" y="3656"/>
                    <a:pt x="7263" y="3930"/>
                  </a:cubicBezTo>
                  <a:lnTo>
                    <a:pt x="7215" y="3882"/>
                  </a:lnTo>
                  <a:cubicBezTo>
                    <a:pt x="7186" y="3852"/>
                    <a:pt x="7144" y="3837"/>
                    <a:pt x="7101" y="3837"/>
                  </a:cubicBezTo>
                  <a:cubicBezTo>
                    <a:pt x="7058" y="3837"/>
                    <a:pt x="7013" y="3852"/>
                    <a:pt x="6977" y="3882"/>
                  </a:cubicBezTo>
                  <a:cubicBezTo>
                    <a:pt x="6918" y="3942"/>
                    <a:pt x="6918" y="4049"/>
                    <a:pt x="6977" y="4120"/>
                  </a:cubicBezTo>
                  <a:cubicBezTo>
                    <a:pt x="7418" y="4549"/>
                    <a:pt x="7656" y="5132"/>
                    <a:pt x="7656" y="5763"/>
                  </a:cubicBezTo>
                  <a:cubicBezTo>
                    <a:pt x="7692" y="7025"/>
                    <a:pt x="6668" y="8049"/>
                    <a:pt x="5418" y="8049"/>
                  </a:cubicBezTo>
                  <a:cubicBezTo>
                    <a:pt x="5179" y="8049"/>
                    <a:pt x="4953" y="8025"/>
                    <a:pt x="4727" y="7942"/>
                  </a:cubicBezTo>
                  <a:lnTo>
                    <a:pt x="4715" y="7513"/>
                  </a:lnTo>
                  <a:cubicBezTo>
                    <a:pt x="4763" y="7490"/>
                    <a:pt x="4810" y="7442"/>
                    <a:pt x="4834" y="7394"/>
                  </a:cubicBezTo>
                  <a:cubicBezTo>
                    <a:pt x="4894" y="7335"/>
                    <a:pt x="4894" y="7228"/>
                    <a:pt x="4834" y="7156"/>
                  </a:cubicBezTo>
                  <a:cubicBezTo>
                    <a:pt x="4804" y="7126"/>
                    <a:pt x="4763" y="7112"/>
                    <a:pt x="4720" y="7112"/>
                  </a:cubicBezTo>
                  <a:cubicBezTo>
                    <a:pt x="4676" y="7112"/>
                    <a:pt x="4632" y="7126"/>
                    <a:pt x="4596" y="7156"/>
                  </a:cubicBezTo>
                  <a:cubicBezTo>
                    <a:pt x="4382" y="7371"/>
                    <a:pt x="4120" y="7466"/>
                    <a:pt x="3834" y="7466"/>
                  </a:cubicBezTo>
                  <a:cubicBezTo>
                    <a:pt x="3667" y="7466"/>
                    <a:pt x="3524" y="7442"/>
                    <a:pt x="3370" y="7371"/>
                  </a:cubicBezTo>
                  <a:cubicBezTo>
                    <a:pt x="3350" y="7357"/>
                    <a:pt x="3327" y="7351"/>
                    <a:pt x="3304" y="7351"/>
                  </a:cubicBezTo>
                  <a:cubicBezTo>
                    <a:pt x="3244" y="7351"/>
                    <a:pt x="3181" y="7390"/>
                    <a:pt x="3155" y="7442"/>
                  </a:cubicBezTo>
                  <a:cubicBezTo>
                    <a:pt x="3108" y="7513"/>
                    <a:pt x="3155" y="7621"/>
                    <a:pt x="3227" y="7668"/>
                  </a:cubicBezTo>
                  <a:cubicBezTo>
                    <a:pt x="3358" y="7728"/>
                    <a:pt x="3489" y="7763"/>
                    <a:pt x="3644" y="7787"/>
                  </a:cubicBezTo>
                  <a:lnTo>
                    <a:pt x="3608" y="8347"/>
                  </a:lnTo>
                  <a:cubicBezTo>
                    <a:pt x="3513" y="8359"/>
                    <a:pt x="3405" y="8359"/>
                    <a:pt x="3298" y="8359"/>
                  </a:cubicBezTo>
                  <a:cubicBezTo>
                    <a:pt x="2036" y="8359"/>
                    <a:pt x="1024" y="7335"/>
                    <a:pt x="1024" y="6085"/>
                  </a:cubicBezTo>
                  <a:cubicBezTo>
                    <a:pt x="1024" y="6013"/>
                    <a:pt x="1024" y="5942"/>
                    <a:pt x="1036" y="5858"/>
                  </a:cubicBezTo>
                  <a:cubicBezTo>
                    <a:pt x="1036" y="5823"/>
                    <a:pt x="1024" y="5775"/>
                    <a:pt x="988" y="5739"/>
                  </a:cubicBezTo>
                  <a:cubicBezTo>
                    <a:pt x="560" y="5251"/>
                    <a:pt x="322" y="4644"/>
                    <a:pt x="322" y="3989"/>
                  </a:cubicBezTo>
                  <a:cubicBezTo>
                    <a:pt x="322" y="2906"/>
                    <a:pt x="988" y="1929"/>
                    <a:pt x="1989" y="1548"/>
                  </a:cubicBezTo>
                  <a:lnTo>
                    <a:pt x="1989" y="1548"/>
                  </a:lnTo>
                  <a:cubicBezTo>
                    <a:pt x="1965" y="1656"/>
                    <a:pt x="1941" y="1775"/>
                    <a:pt x="1929" y="1870"/>
                  </a:cubicBezTo>
                  <a:cubicBezTo>
                    <a:pt x="1917" y="1965"/>
                    <a:pt x="1989" y="2037"/>
                    <a:pt x="2084" y="2048"/>
                  </a:cubicBezTo>
                  <a:lnTo>
                    <a:pt x="2096" y="2048"/>
                  </a:lnTo>
                  <a:cubicBezTo>
                    <a:pt x="2179" y="2048"/>
                    <a:pt x="2239" y="1989"/>
                    <a:pt x="2262" y="1906"/>
                  </a:cubicBezTo>
                  <a:cubicBezTo>
                    <a:pt x="2274" y="1715"/>
                    <a:pt x="2322" y="1536"/>
                    <a:pt x="2393" y="1370"/>
                  </a:cubicBezTo>
                  <a:lnTo>
                    <a:pt x="2393" y="1358"/>
                  </a:lnTo>
                  <a:cubicBezTo>
                    <a:pt x="2679" y="715"/>
                    <a:pt x="3298" y="310"/>
                    <a:pt x="4001" y="310"/>
                  </a:cubicBezTo>
                  <a:close/>
                  <a:moveTo>
                    <a:pt x="4394" y="7704"/>
                  </a:moveTo>
                  <a:lnTo>
                    <a:pt x="4536" y="10847"/>
                  </a:lnTo>
                  <a:lnTo>
                    <a:pt x="3834" y="10847"/>
                  </a:lnTo>
                  <a:lnTo>
                    <a:pt x="3989" y="7811"/>
                  </a:lnTo>
                  <a:cubicBezTo>
                    <a:pt x="4120" y="7799"/>
                    <a:pt x="4251" y="7763"/>
                    <a:pt x="4394" y="7704"/>
                  </a:cubicBezTo>
                  <a:close/>
                  <a:moveTo>
                    <a:pt x="4013" y="1"/>
                  </a:moveTo>
                  <a:cubicBezTo>
                    <a:pt x="3215" y="1"/>
                    <a:pt x="2501" y="465"/>
                    <a:pt x="2143" y="1155"/>
                  </a:cubicBezTo>
                  <a:cubicBezTo>
                    <a:pt x="881" y="1536"/>
                    <a:pt x="0" y="2679"/>
                    <a:pt x="0" y="4001"/>
                  </a:cubicBezTo>
                  <a:cubicBezTo>
                    <a:pt x="0" y="4704"/>
                    <a:pt x="250" y="5382"/>
                    <a:pt x="703" y="5918"/>
                  </a:cubicBezTo>
                  <a:lnTo>
                    <a:pt x="703" y="6097"/>
                  </a:lnTo>
                  <a:cubicBezTo>
                    <a:pt x="703" y="7549"/>
                    <a:pt x="1869" y="8704"/>
                    <a:pt x="3298" y="8704"/>
                  </a:cubicBezTo>
                  <a:cubicBezTo>
                    <a:pt x="3405" y="8704"/>
                    <a:pt x="3501" y="8704"/>
                    <a:pt x="3596" y="8692"/>
                  </a:cubicBezTo>
                  <a:lnTo>
                    <a:pt x="3596" y="8692"/>
                  </a:lnTo>
                  <a:lnTo>
                    <a:pt x="3501" y="10835"/>
                  </a:lnTo>
                  <a:lnTo>
                    <a:pt x="3298" y="10835"/>
                  </a:lnTo>
                  <a:cubicBezTo>
                    <a:pt x="3215" y="10835"/>
                    <a:pt x="3143" y="10907"/>
                    <a:pt x="3143" y="11002"/>
                  </a:cubicBezTo>
                  <a:cubicBezTo>
                    <a:pt x="3143" y="11085"/>
                    <a:pt x="3215" y="11157"/>
                    <a:pt x="3298" y="11157"/>
                  </a:cubicBezTo>
                  <a:lnTo>
                    <a:pt x="5048" y="11157"/>
                  </a:lnTo>
                  <a:cubicBezTo>
                    <a:pt x="5132" y="11157"/>
                    <a:pt x="5203" y="11085"/>
                    <a:pt x="5203" y="11002"/>
                  </a:cubicBezTo>
                  <a:cubicBezTo>
                    <a:pt x="5203" y="10907"/>
                    <a:pt x="5132" y="10835"/>
                    <a:pt x="5048" y="10835"/>
                  </a:cubicBezTo>
                  <a:lnTo>
                    <a:pt x="4846" y="10835"/>
                  </a:lnTo>
                  <a:lnTo>
                    <a:pt x="4715" y="8275"/>
                  </a:lnTo>
                  <a:lnTo>
                    <a:pt x="4715" y="8275"/>
                  </a:lnTo>
                  <a:cubicBezTo>
                    <a:pt x="4941" y="8335"/>
                    <a:pt x="5168" y="8359"/>
                    <a:pt x="5382" y="8359"/>
                  </a:cubicBezTo>
                  <a:cubicBezTo>
                    <a:pt x="6834" y="8359"/>
                    <a:pt x="7989" y="7192"/>
                    <a:pt x="7989" y="5763"/>
                  </a:cubicBezTo>
                  <a:cubicBezTo>
                    <a:pt x="8025" y="5204"/>
                    <a:pt x="7846" y="4656"/>
                    <a:pt x="7513" y="4215"/>
                  </a:cubicBezTo>
                  <a:cubicBezTo>
                    <a:pt x="7739" y="3870"/>
                    <a:pt x="7858" y="3465"/>
                    <a:pt x="7858" y="3049"/>
                  </a:cubicBezTo>
                  <a:cubicBezTo>
                    <a:pt x="7858" y="1858"/>
                    <a:pt x="6906" y="894"/>
                    <a:pt x="5715" y="882"/>
                  </a:cubicBezTo>
                  <a:cubicBezTo>
                    <a:pt x="5322" y="322"/>
                    <a:pt x="4691" y="1"/>
                    <a:pt x="4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960909" y="3498226"/>
              <a:ext cx="60992" cy="60992"/>
            </a:xfrm>
            <a:custGeom>
              <a:rect b="b" l="l" r="r" t="t"/>
              <a:pathLst>
                <a:path extrusionOk="0" h="1906" w="1906">
                  <a:moveTo>
                    <a:pt x="168" y="1"/>
                  </a:moveTo>
                  <a:cubicBezTo>
                    <a:pt x="84" y="1"/>
                    <a:pt x="1" y="84"/>
                    <a:pt x="1" y="167"/>
                  </a:cubicBezTo>
                  <a:cubicBezTo>
                    <a:pt x="1" y="1120"/>
                    <a:pt x="775" y="1906"/>
                    <a:pt x="1751" y="1906"/>
                  </a:cubicBezTo>
                  <a:cubicBezTo>
                    <a:pt x="1834" y="1906"/>
                    <a:pt x="1906" y="1834"/>
                    <a:pt x="1906" y="1751"/>
                  </a:cubicBezTo>
                  <a:cubicBezTo>
                    <a:pt x="1906" y="1656"/>
                    <a:pt x="1834" y="1584"/>
                    <a:pt x="1751" y="1584"/>
                  </a:cubicBezTo>
                  <a:cubicBezTo>
                    <a:pt x="977" y="1584"/>
                    <a:pt x="334" y="953"/>
                    <a:pt x="334" y="167"/>
                  </a:cubicBez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4083981" y="3408690"/>
              <a:ext cx="44224" cy="43872"/>
            </a:xfrm>
            <a:custGeom>
              <a:rect b="b" l="l" r="r" t="t"/>
              <a:pathLst>
                <a:path extrusionOk="0" h="1371" w="1382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655" y="334"/>
                    <a:pt x="1036" y="739"/>
                    <a:pt x="1036" y="1215"/>
                  </a:cubicBezTo>
                  <a:cubicBezTo>
                    <a:pt x="1036" y="1299"/>
                    <a:pt x="1120" y="1370"/>
                    <a:pt x="1203" y="1370"/>
                  </a:cubicBezTo>
                  <a:cubicBezTo>
                    <a:pt x="1298" y="1370"/>
                    <a:pt x="1370" y="1299"/>
                    <a:pt x="1370" y="1215"/>
                  </a:cubicBezTo>
                  <a:cubicBezTo>
                    <a:pt x="1382" y="560"/>
                    <a:pt x="834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7"/>
          <p:cNvGrpSpPr/>
          <p:nvPr/>
        </p:nvGrpSpPr>
        <p:grpSpPr>
          <a:xfrm>
            <a:off x="1944774" y="2528092"/>
            <a:ext cx="1891181" cy="1525776"/>
            <a:chOff x="5776798" y="3409778"/>
            <a:chExt cx="346379" cy="264518"/>
          </a:xfrm>
        </p:grpSpPr>
        <p:sp>
          <p:nvSpPr>
            <p:cNvPr id="355" name="Google Shape;355;p17"/>
            <p:cNvSpPr/>
            <p:nvPr/>
          </p:nvSpPr>
          <p:spPr>
            <a:xfrm>
              <a:off x="589010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1" y="1013"/>
                    <a:pt x="167" y="1013"/>
                  </a:cubicBezTo>
                  <a:cubicBezTo>
                    <a:pt x="250" y="1013"/>
                    <a:pt x="321" y="929"/>
                    <a:pt x="321" y="846"/>
                  </a:cubicBezTo>
                  <a:lnTo>
                    <a:pt x="321" y="143"/>
                  </a:lnTo>
                  <a:cubicBezTo>
                    <a:pt x="321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5998094" y="3642055"/>
              <a:ext cx="10248" cy="32241"/>
            </a:xfrm>
            <a:custGeom>
              <a:rect b="b" l="l" r="r" t="t"/>
              <a:pathLst>
                <a:path extrusionOk="0" h="1013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46"/>
                  </a:lnTo>
                  <a:cubicBezTo>
                    <a:pt x="0" y="929"/>
                    <a:pt x="72" y="1013"/>
                    <a:pt x="167" y="1013"/>
                  </a:cubicBezTo>
                  <a:cubicBezTo>
                    <a:pt x="250" y="1013"/>
                    <a:pt x="322" y="929"/>
                    <a:pt x="322" y="846"/>
                  </a:cubicBezTo>
                  <a:lnTo>
                    <a:pt x="322" y="143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814673" y="3528367"/>
              <a:ext cx="43222" cy="15564"/>
            </a:xfrm>
            <a:custGeom>
              <a:rect b="b" l="l" r="r" t="t"/>
              <a:pathLst>
                <a:path extrusionOk="0" h="489" w="1358">
                  <a:moveTo>
                    <a:pt x="167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9"/>
                    <a:pt x="1167" y="489"/>
                    <a:pt x="1191" y="489"/>
                  </a:cubicBezTo>
                  <a:cubicBezTo>
                    <a:pt x="1251" y="489"/>
                    <a:pt x="1310" y="453"/>
                    <a:pt x="1346" y="394"/>
                  </a:cubicBezTo>
                  <a:cubicBezTo>
                    <a:pt x="1358" y="322"/>
                    <a:pt x="1322" y="239"/>
                    <a:pt x="1251" y="191"/>
                  </a:cubicBezTo>
                  <a:cubicBezTo>
                    <a:pt x="882" y="13"/>
                    <a:pt x="19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5797995" y="3631074"/>
              <a:ext cx="10662" cy="42458"/>
            </a:xfrm>
            <a:custGeom>
              <a:rect b="b" l="l" r="r" t="t"/>
              <a:pathLst>
                <a:path extrusionOk="0" h="1334" w="335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1179"/>
                  </a:lnTo>
                  <a:cubicBezTo>
                    <a:pt x="1" y="1262"/>
                    <a:pt x="84" y="1334"/>
                    <a:pt x="167" y="1334"/>
                  </a:cubicBezTo>
                  <a:cubicBezTo>
                    <a:pt x="251" y="1334"/>
                    <a:pt x="334" y="1262"/>
                    <a:pt x="334" y="1179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5776798" y="3409778"/>
              <a:ext cx="346379" cy="264136"/>
            </a:xfrm>
            <a:custGeom>
              <a:rect b="b" l="l" r="r" t="t"/>
              <a:pathLst>
                <a:path extrusionOk="0" h="8299" w="10883">
                  <a:moveTo>
                    <a:pt x="9144" y="2512"/>
                  </a:moveTo>
                  <a:cubicBezTo>
                    <a:pt x="9418" y="2512"/>
                    <a:pt x="9656" y="2715"/>
                    <a:pt x="9656" y="2953"/>
                  </a:cubicBezTo>
                  <a:lnTo>
                    <a:pt x="9656" y="2977"/>
                  </a:lnTo>
                  <a:cubicBezTo>
                    <a:pt x="9501" y="2917"/>
                    <a:pt x="9335" y="2869"/>
                    <a:pt x="9144" y="2869"/>
                  </a:cubicBezTo>
                  <a:cubicBezTo>
                    <a:pt x="8965" y="2869"/>
                    <a:pt x="8787" y="2905"/>
                    <a:pt x="8620" y="2977"/>
                  </a:cubicBezTo>
                  <a:lnTo>
                    <a:pt x="8620" y="2953"/>
                  </a:lnTo>
                  <a:cubicBezTo>
                    <a:pt x="8620" y="2727"/>
                    <a:pt x="8858" y="2512"/>
                    <a:pt x="9144" y="2512"/>
                  </a:cubicBezTo>
                  <a:close/>
                  <a:moveTo>
                    <a:pt x="2869" y="3203"/>
                  </a:moveTo>
                  <a:lnTo>
                    <a:pt x="2869" y="3858"/>
                  </a:lnTo>
                  <a:cubicBezTo>
                    <a:pt x="2869" y="3965"/>
                    <a:pt x="2846" y="4060"/>
                    <a:pt x="2798" y="4167"/>
                  </a:cubicBezTo>
                  <a:lnTo>
                    <a:pt x="2727" y="4334"/>
                  </a:lnTo>
                  <a:cubicBezTo>
                    <a:pt x="2715" y="4346"/>
                    <a:pt x="2715" y="4382"/>
                    <a:pt x="2715" y="4405"/>
                  </a:cubicBezTo>
                  <a:lnTo>
                    <a:pt x="2715" y="4751"/>
                  </a:lnTo>
                  <a:cubicBezTo>
                    <a:pt x="2715" y="4989"/>
                    <a:pt x="2619" y="5191"/>
                    <a:pt x="2441" y="5358"/>
                  </a:cubicBezTo>
                  <a:cubicBezTo>
                    <a:pt x="2298" y="5525"/>
                    <a:pt x="2072" y="5596"/>
                    <a:pt x="1834" y="5596"/>
                  </a:cubicBezTo>
                  <a:cubicBezTo>
                    <a:pt x="1369" y="5584"/>
                    <a:pt x="1000" y="5179"/>
                    <a:pt x="1000" y="4703"/>
                  </a:cubicBezTo>
                  <a:lnTo>
                    <a:pt x="1000" y="4405"/>
                  </a:lnTo>
                  <a:cubicBezTo>
                    <a:pt x="1000" y="4382"/>
                    <a:pt x="1000" y="4358"/>
                    <a:pt x="988" y="4334"/>
                  </a:cubicBezTo>
                  <a:lnTo>
                    <a:pt x="881" y="4143"/>
                  </a:lnTo>
                  <a:cubicBezTo>
                    <a:pt x="845" y="4060"/>
                    <a:pt x="822" y="3989"/>
                    <a:pt x="822" y="3905"/>
                  </a:cubicBezTo>
                  <a:lnTo>
                    <a:pt x="822" y="3882"/>
                  </a:lnTo>
                  <a:cubicBezTo>
                    <a:pt x="822" y="3501"/>
                    <a:pt x="1131" y="3203"/>
                    <a:pt x="1500" y="3203"/>
                  </a:cubicBezTo>
                  <a:close/>
                  <a:moveTo>
                    <a:pt x="9144" y="3215"/>
                  </a:moveTo>
                  <a:cubicBezTo>
                    <a:pt x="9704" y="3215"/>
                    <a:pt x="10168" y="3679"/>
                    <a:pt x="10168" y="4239"/>
                  </a:cubicBezTo>
                  <a:cubicBezTo>
                    <a:pt x="10168" y="4346"/>
                    <a:pt x="10156" y="4465"/>
                    <a:pt x="10108" y="4572"/>
                  </a:cubicBezTo>
                  <a:cubicBezTo>
                    <a:pt x="9656" y="4108"/>
                    <a:pt x="8870" y="3929"/>
                    <a:pt x="8823" y="3929"/>
                  </a:cubicBezTo>
                  <a:cubicBezTo>
                    <a:pt x="8814" y="3926"/>
                    <a:pt x="8804" y="3925"/>
                    <a:pt x="8794" y="3925"/>
                  </a:cubicBezTo>
                  <a:cubicBezTo>
                    <a:pt x="8763" y="3925"/>
                    <a:pt x="8727" y="3938"/>
                    <a:pt x="8692" y="3965"/>
                  </a:cubicBezTo>
                  <a:cubicBezTo>
                    <a:pt x="8644" y="3989"/>
                    <a:pt x="8632" y="4036"/>
                    <a:pt x="8632" y="4084"/>
                  </a:cubicBezTo>
                  <a:cubicBezTo>
                    <a:pt x="8632" y="4084"/>
                    <a:pt x="8632" y="4179"/>
                    <a:pt x="8513" y="4298"/>
                  </a:cubicBezTo>
                  <a:cubicBezTo>
                    <a:pt x="8453" y="4358"/>
                    <a:pt x="8453" y="4465"/>
                    <a:pt x="8513" y="4524"/>
                  </a:cubicBezTo>
                  <a:cubicBezTo>
                    <a:pt x="8543" y="4554"/>
                    <a:pt x="8584" y="4569"/>
                    <a:pt x="8626" y="4569"/>
                  </a:cubicBezTo>
                  <a:cubicBezTo>
                    <a:pt x="8668" y="4569"/>
                    <a:pt x="8709" y="4554"/>
                    <a:pt x="8739" y="4524"/>
                  </a:cubicBezTo>
                  <a:cubicBezTo>
                    <a:pt x="8823" y="4441"/>
                    <a:pt x="8882" y="4346"/>
                    <a:pt x="8918" y="4274"/>
                  </a:cubicBezTo>
                  <a:cubicBezTo>
                    <a:pt x="9180" y="4346"/>
                    <a:pt x="9739" y="4560"/>
                    <a:pt x="9989" y="4894"/>
                  </a:cubicBezTo>
                  <a:cubicBezTo>
                    <a:pt x="9906" y="5298"/>
                    <a:pt x="9573" y="5596"/>
                    <a:pt x="9144" y="5596"/>
                  </a:cubicBezTo>
                  <a:cubicBezTo>
                    <a:pt x="8704" y="5596"/>
                    <a:pt x="8334" y="5275"/>
                    <a:pt x="8287" y="4834"/>
                  </a:cubicBezTo>
                  <a:cubicBezTo>
                    <a:pt x="8287" y="4810"/>
                    <a:pt x="8275" y="4798"/>
                    <a:pt x="8263" y="4774"/>
                  </a:cubicBezTo>
                  <a:cubicBezTo>
                    <a:pt x="8156" y="4620"/>
                    <a:pt x="8108" y="4441"/>
                    <a:pt x="8108" y="4239"/>
                  </a:cubicBezTo>
                  <a:cubicBezTo>
                    <a:pt x="8108" y="3679"/>
                    <a:pt x="8573" y="3215"/>
                    <a:pt x="9144" y="3215"/>
                  </a:cubicBezTo>
                  <a:close/>
                  <a:moveTo>
                    <a:pt x="5441" y="298"/>
                  </a:moveTo>
                  <a:cubicBezTo>
                    <a:pt x="6013" y="298"/>
                    <a:pt x="6489" y="488"/>
                    <a:pt x="6858" y="845"/>
                  </a:cubicBezTo>
                  <a:cubicBezTo>
                    <a:pt x="7227" y="1226"/>
                    <a:pt x="7453" y="1738"/>
                    <a:pt x="7501" y="2369"/>
                  </a:cubicBezTo>
                  <a:cubicBezTo>
                    <a:pt x="7620" y="4060"/>
                    <a:pt x="7763" y="5001"/>
                    <a:pt x="7822" y="5334"/>
                  </a:cubicBezTo>
                  <a:lnTo>
                    <a:pt x="7822" y="5346"/>
                  </a:lnTo>
                  <a:cubicBezTo>
                    <a:pt x="7632" y="5453"/>
                    <a:pt x="7310" y="5632"/>
                    <a:pt x="6787" y="5763"/>
                  </a:cubicBezTo>
                  <a:lnTo>
                    <a:pt x="6525" y="5644"/>
                  </a:lnTo>
                  <a:cubicBezTo>
                    <a:pt x="6453" y="5608"/>
                    <a:pt x="6418" y="5548"/>
                    <a:pt x="6418" y="5477"/>
                  </a:cubicBezTo>
                  <a:lnTo>
                    <a:pt x="6418" y="4929"/>
                  </a:lnTo>
                  <a:cubicBezTo>
                    <a:pt x="6918" y="4596"/>
                    <a:pt x="7263" y="4024"/>
                    <a:pt x="7263" y="3370"/>
                  </a:cubicBezTo>
                  <a:lnTo>
                    <a:pt x="7263" y="3072"/>
                  </a:lnTo>
                  <a:cubicBezTo>
                    <a:pt x="7263" y="2869"/>
                    <a:pt x="7180" y="2691"/>
                    <a:pt x="7037" y="2560"/>
                  </a:cubicBezTo>
                  <a:cubicBezTo>
                    <a:pt x="6727" y="2274"/>
                    <a:pt x="6001" y="1798"/>
                    <a:pt x="4751" y="1667"/>
                  </a:cubicBezTo>
                  <a:cubicBezTo>
                    <a:pt x="4744" y="1666"/>
                    <a:pt x="4737" y="1666"/>
                    <a:pt x="4730" y="1666"/>
                  </a:cubicBezTo>
                  <a:cubicBezTo>
                    <a:pt x="4645" y="1666"/>
                    <a:pt x="4583" y="1733"/>
                    <a:pt x="4572" y="1822"/>
                  </a:cubicBezTo>
                  <a:cubicBezTo>
                    <a:pt x="4548" y="1905"/>
                    <a:pt x="4632" y="1977"/>
                    <a:pt x="4715" y="2000"/>
                  </a:cubicBezTo>
                  <a:cubicBezTo>
                    <a:pt x="5882" y="2119"/>
                    <a:pt x="6537" y="2548"/>
                    <a:pt x="6834" y="2798"/>
                  </a:cubicBezTo>
                  <a:cubicBezTo>
                    <a:pt x="6906" y="2858"/>
                    <a:pt x="6953" y="2965"/>
                    <a:pt x="6953" y="3072"/>
                  </a:cubicBezTo>
                  <a:lnTo>
                    <a:pt x="6953" y="3370"/>
                  </a:lnTo>
                  <a:cubicBezTo>
                    <a:pt x="6953" y="4215"/>
                    <a:pt x="6263" y="4894"/>
                    <a:pt x="5417" y="4894"/>
                  </a:cubicBezTo>
                  <a:cubicBezTo>
                    <a:pt x="4572" y="4894"/>
                    <a:pt x="3881" y="4215"/>
                    <a:pt x="3881" y="3370"/>
                  </a:cubicBezTo>
                  <a:lnTo>
                    <a:pt x="3881" y="3227"/>
                  </a:lnTo>
                  <a:cubicBezTo>
                    <a:pt x="3881" y="3167"/>
                    <a:pt x="3917" y="3108"/>
                    <a:pt x="3977" y="3084"/>
                  </a:cubicBezTo>
                  <a:cubicBezTo>
                    <a:pt x="4167" y="2965"/>
                    <a:pt x="4429" y="2750"/>
                    <a:pt x="4548" y="2393"/>
                  </a:cubicBezTo>
                  <a:cubicBezTo>
                    <a:pt x="4584" y="2310"/>
                    <a:pt x="4536" y="2215"/>
                    <a:pt x="4453" y="2203"/>
                  </a:cubicBezTo>
                  <a:cubicBezTo>
                    <a:pt x="4434" y="2198"/>
                    <a:pt x="4415" y="2196"/>
                    <a:pt x="4398" y="2196"/>
                  </a:cubicBezTo>
                  <a:cubicBezTo>
                    <a:pt x="4327" y="2196"/>
                    <a:pt x="4270" y="2234"/>
                    <a:pt x="4251" y="2310"/>
                  </a:cubicBezTo>
                  <a:cubicBezTo>
                    <a:pt x="4167" y="2572"/>
                    <a:pt x="3977" y="2727"/>
                    <a:pt x="3822" y="2810"/>
                  </a:cubicBezTo>
                  <a:cubicBezTo>
                    <a:pt x="3679" y="2905"/>
                    <a:pt x="3572" y="3072"/>
                    <a:pt x="3572" y="3227"/>
                  </a:cubicBezTo>
                  <a:lnTo>
                    <a:pt x="3572" y="3370"/>
                  </a:lnTo>
                  <a:cubicBezTo>
                    <a:pt x="3572" y="4024"/>
                    <a:pt x="3917" y="4584"/>
                    <a:pt x="4417" y="4929"/>
                  </a:cubicBezTo>
                  <a:lnTo>
                    <a:pt x="4417" y="5477"/>
                  </a:lnTo>
                  <a:cubicBezTo>
                    <a:pt x="4417" y="5548"/>
                    <a:pt x="4370" y="5608"/>
                    <a:pt x="4310" y="5644"/>
                  </a:cubicBezTo>
                  <a:lnTo>
                    <a:pt x="4048" y="5763"/>
                  </a:lnTo>
                  <a:cubicBezTo>
                    <a:pt x="3536" y="5632"/>
                    <a:pt x="3215" y="5453"/>
                    <a:pt x="3060" y="5346"/>
                  </a:cubicBezTo>
                  <a:lnTo>
                    <a:pt x="3060" y="5334"/>
                  </a:lnTo>
                  <a:cubicBezTo>
                    <a:pt x="3131" y="5001"/>
                    <a:pt x="3262" y="4060"/>
                    <a:pt x="3393" y="2369"/>
                  </a:cubicBezTo>
                  <a:cubicBezTo>
                    <a:pt x="3441" y="1738"/>
                    <a:pt x="3655" y="1226"/>
                    <a:pt x="4036" y="845"/>
                  </a:cubicBezTo>
                  <a:cubicBezTo>
                    <a:pt x="4393" y="488"/>
                    <a:pt x="4882" y="298"/>
                    <a:pt x="5441" y="298"/>
                  </a:cubicBezTo>
                  <a:close/>
                  <a:moveTo>
                    <a:pt x="2750" y="5465"/>
                  </a:moveTo>
                  <a:cubicBezTo>
                    <a:pt x="2786" y="5501"/>
                    <a:pt x="2810" y="5572"/>
                    <a:pt x="2869" y="5596"/>
                  </a:cubicBezTo>
                  <a:cubicBezTo>
                    <a:pt x="3000" y="5691"/>
                    <a:pt x="3239" y="5822"/>
                    <a:pt x="3584" y="5941"/>
                  </a:cubicBezTo>
                  <a:lnTo>
                    <a:pt x="3155" y="6144"/>
                  </a:lnTo>
                  <a:lnTo>
                    <a:pt x="2655" y="6001"/>
                  </a:lnTo>
                  <a:cubicBezTo>
                    <a:pt x="2512" y="5953"/>
                    <a:pt x="2512" y="5953"/>
                    <a:pt x="2512" y="5906"/>
                  </a:cubicBezTo>
                  <a:lnTo>
                    <a:pt x="2512" y="5691"/>
                  </a:lnTo>
                  <a:cubicBezTo>
                    <a:pt x="2572" y="5656"/>
                    <a:pt x="2619" y="5608"/>
                    <a:pt x="2667" y="5572"/>
                  </a:cubicBezTo>
                  <a:cubicBezTo>
                    <a:pt x="2691" y="5536"/>
                    <a:pt x="2727" y="5513"/>
                    <a:pt x="2750" y="5465"/>
                  </a:cubicBezTo>
                  <a:close/>
                  <a:moveTo>
                    <a:pt x="8096" y="5239"/>
                  </a:moveTo>
                  <a:cubicBezTo>
                    <a:pt x="8180" y="5417"/>
                    <a:pt x="8323" y="5572"/>
                    <a:pt x="8477" y="5691"/>
                  </a:cubicBezTo>
                  <a:lnTo>
                    <a:pt x="8477" y="6025"/>
                  </a:lnTo>
                  <a:lnTo>
                    <a:pt x="8489" y="6025"/>
                  </a:lnTo>
                  <a:lnTo>
                    <a:pt x="7977" y="6287"/>
                  </a:lnTo>
                  <a:cubicBezTo>
                    <a:pt x="7977" y="6287"/>
                    <a:pt x="7965" y="6287"/>
                    <a:pt x="7965" y="6263"/>
                  </a:cubicBezTo>
                  <a:lnTo>
                    <a:pt x="7227" y="5941"/>
                  </a:lnTo>
                  <a:cubicBezTo>
                    <a:pt x="7596" y="5822"/>
                    <a:pt x="7822" y="5667"/>
                    <a:pt x="7942" y="5596"/>
                  </a:cubicBezTo>
                  <a:cubicBezTo>
                    <a:pt x="8049" y="5525"/>
                    <a:pt x="8108" y="5406"/>
                    <a:pt x="8096" y="5275"/>
                  </a:cubicBezTo>
                  <a:lnTo>
                    <a:pt x="8096" y="5239"/>
                  </a:lnTo>
                  <a:close/>
                  <a:moveTo>
                    <a:pt x="2203" y="5870"/>
                  </a:moveTo>
                  <a:lnTo>
                    <a:pt x="2203" y="5929"/>
                  </a:lnTo>
                  <a:cubicBezTo>
                    <a:pt x="2203" y="5953"/>
                    <a:pt x="2203" y="5989"/>
                    <a:pt x="2215" y="6013"/>
                  </a:cubicBezTo>
                  <a:lnTo>
                    <a:pt x="1857" y="6370"/>
                  </a:lnTo>
                  <a:lnTo>
                    <a:pt x="1500" y="6013"/>
                  </a:lnTo>
                  <a:cubicBezTo>
                    <a:pt x="1512" y="5989"/>
                    <a:pt x="1512" y="5953"/>
                    <a:pt x="1512" y="5929"/>
                  </a:cubicBezTo>
                  <a:lnTo>
                    <a:pt x="1512" y="5870"/>
                  </a:lnTo>
                  <a:cubicBezTo>
                    <a:pt x="1619" y="5894"/>
                    <a:pt x="1726" y="5929"/>
                    <a:pt x="1834" y="5929"/>
                  </a:cubicBezTo>
                  <a:lnTo>
                    <a:pt x="1857" y="5929"/>
                  </a:lnTo>
                  <a:cubicBezTo>
                    <a:pt x="1976" y="5929"/>
                    <a:pt x="2096" y="5906"/>
                    <a:pt x="2203" y="5870"/>
                  </a:cubicBezTo>
                  <a:close/>
                  <a:moveTo>
                    <a:pt x="9525" y="5882"/>
                  </a:moveTo>
                  <a:lnTo>
                    <a:pt x="9525" y="6048"/>
                  </a:lnTo>
                  <a:cubicBezTo>
                    <a:pt x="9525" y="6108"/>
                    <a:pt x="9537" y="6144"/>
                    <a:pt x="9573" y="6191"/>
                  </a:cubicBezTo>
                  <a:lnTo>
                    <a:pt x="9394" y="6322"/>
                  </a:lnTo>
                  <a:cubicBezTo>
                    <a:pt x="9323" y="6394"/>
                    <a:pt x="9236" y="6429"/>
                    <a:pt x="9151" y="6429"/>
                  </a:cubicBezTo>
                  <a:cubicBezTo>
                    <a:pt x="9067" y="6429"/>
                    <a:pt x="8983" y="6394"/>
                    <a:pt x="8918" y="6322"/>
                  </a:cubicBezTo>
                  <a:lnTo>
                    <a:pt x="8763" y="6191"/>
                  </a:lnTo>
                  <a:cubicBezTo>
                    <a:pt x="8799" y="6144"/>
                    <a:pt x="8811" y="6084"/>
                    <a:pt x="8811" y="6048"/>
                  </a:cubicBezTo>
                  <a:lnTo>
                    <a:pt x="8811" y="5882"/>
                  </a:lnTo>
                  <a:cubicBezTo>
                    <a:pt x="8918" y="5906"/>
                    <a:pt x="9037" y="5941"/>
                    <a:pt x="9168" y="5941"/>
                  </a:cubicBezTo>
                  <a:cubicBezTo>
                    <a:pt x="9287" y="5941"/>
                    <a:pt x="9406" y="5929"/>
                    <a:pt x="9525" y="5882"/>
                  </a:cubicBezTo>
                  <a:close/>
                  <a:moveTo>
                    <a:pt x="6096" y="5096"/>
                  </a:moveTo>
                  <a:lnTo>
                    <a:pt x="6096" y="5477"/>
                  </a:lnTo>
                  <a:cubicBezTo>
                    <a:pt x="6096" y="5667"/>
                    <a:pt x="6215" y="5846"/>
                    <a:pt x="6394" y="5941"/>
                  </a:cubicBezTo>
                  <a:lnTo>
                    <a:pt x="6632" y="6048"/>
                  </a:lnTo>
                  <a:cubicBezTo>
                    <a:pt x="6406" y="6489"/>
                    <a:pt x="5941" y="6787"/>
                    <a:pt x="5417" y="6787"/>
                  </a:cubicBezTo>
                  <a:cubicBezTo>
                    <a:pt x="4894" y="6787"/>
                    <a:pt x="4441" y="6501"/>
                    <a:pt x="4203" y="6048"/>
                  </a:cubicBezTo>
                  <a:lnTo>
                    <a:pt x="4441" y="5941"/>
                  </a:lnTo>
                  <a:cubicBezTo>
                    <a:pt x="4620" y="5870"/>
                    <a:pt x="4739" y="5691"/>
                    <a:pt x="4739" y="5477"/>
                  </a:cubicBezTo>
                  <a:lnTo>
                    <a:pt x="4739" y="5096"/>
                  </a:lnTo>
                  <a:cubicBezTo>
                    <a:pt x="4941" y="5179"/>
                    <a:pt x="5179" y="5227"/>
                    <a:pt x="5417" y="5227"/>
                  </a:cubicBezTo>
                  <a:cubicBezTo>
                    <a:pt x="5656" y="5227"/>
                    <a:pt x="5894" y="5179"/>
                    <a:pt x="6096" y="5096"/>
                  </a:cubicBezTo>
                  <a:close/>
                  <a:moveTo>
                    <a:pt x="5417" y="0"/>
                  </a:moveTo>
                  <a:cubicBezTo>
                    <a:pt x="4763" y="0"/>
                    <a:pt x="4215" y="226"/>
                    <a:pt x="3786" y="643"/>
                  </a:cubicBezTo>
                  <a:cubicBezTo>
                    <a:pt x="3346" y="1060"/>
                    <a:pt x="3096" y="1655"/>
                    <a:pt x="3048" y="2346"/>
                  </a:cubicBezTo>
                  <a:cubicBezTo>
                    <a:pt x="3036" y="2548"/>
                    <a:pt x="3024" y="2703"/>
                    <a:pt x="3012" y="2881"/>
                  </a:cubicBezTo>
                  <a:lnTo>
                    <a:pt x="1524" y="2881"/>
                  </a:lnTo>
                  <a:cubicBezTo>
                    <a:pt x="964" y="2881"/>
                    <a:pt x="512" y="3334"/>
                    <a:pt x="512" y="3893"/>
                  </a:cubicBezTo>
                  <a:lnTo>
                    <a:pt x="512" y="3917"/>
                  </a:lnTo>
                  <a:cubicBezTo>
                    <a:pt x="512" y="4048"/>
                    <a:pt x="536" y="4167"/>
                    <a:pt x="595" y="4286"/>
                  </a:cubicBezTo>
                  <a:lnTo>
                    <a:pt x="667" y="4453"/>
                  </a:lnTo>
                  <a:lnTo>
                    <a:pt x="667" y="4703"/>
                  </a:lnTo>
                  <a:cubicBezTo>
                    <a:pt x="667" y="5120"/>
                    <a:pt x="881" y="5477"/>
                    <a:pt x="1179" y="5703"/>
                  </a:cubicBezTo>
                  <a:lnTo>
                    <a:pt x="1179" y="5929"/>
                  </a:lnTo>
                  <a:cubicBezTo>
                    <a:pt x="1179" y="5953"/>
                    <a:pt x="1167" y="5989"/>
                    <a:pt x="1131" y="5989"/>
                  </a:cubicBezTo>
                  <a:lnTo>
                    <a:pt x="476" y="6179"/>
                  </a:lnTo>
                  <a:cubicBezTo>
                    <a:pt x="191" y="6251"/>
                    <a:pt x="0" y="6513"/>
                    <a:pt x="0" y="6810"/>
                  </a:cubicBezTo>
                  <a:lnTo>
                    <a:pt x="0" y="8120"/>
                  </a:lnTo>
                  <a:cubicBezTo>
                    <a:pt x="0" y="8215"/>
                    <a:pt x="71" y="8287"/>
                    <a:pt x="167" y="8287"/>
                  </a:cubicBezTo>
                  <a:cubicBezTo>
                    <a:pt x="250" y="8287"/>
                    <a:pt x="333" y="8215"/>
                    <a:pt x="333" y="8120"/>
                  </a:cubicBezTo>
                  <a:lnTo>
                    <a:pt x="333" y="6810"/>
                  </a:lnTo>
                  <a:cubicBezTo>
                    <a:pt x="333" y="6668"/>
                    <a:pt x="429" y="6513"/>
                    <a:pt x="583" y="6477"/>
                  </a:cubicBezTo>
                  <a:lnTo>
                    <a:pt x="1238" y="6287"/>
                  </a:lnTo>
                  <a:cubicBezTo>
                    <a:pt x="1262" y="6287"/>
                    <a:pt x="1286" y="6263"/>
                    <a:pt x="1310" y="6251"/>
                  </a:cubicBezTo>
                  <a:lnTo>
                    <a:pt x="1715" y="6656"/>
                  </a:lnTo>
                  <a:lnTo>
                    <a:pt x="1715" y="8108"/>
                  </a:lnTo>
                  <a:cubicBezTo>
                    <a:pt x="1715" y="8203"/>
                    <a:pt x="1786" y="8275"/>
                    <a:pt x="1881" y="8275"/>
                  </a:cubicBezTo>
                  <a:cubicBezTo>
                    <a:pt x="1965" y="8275"/>
                    <a:pt x="2036" y="8203"/>
                    <a:pt x="2036" y="8108"/>
                  </a:cubicBezTo>
                  <a:lnTo>
                    <a:pt x="2036" y="6656"/>
                  </a:lnTo>
                  <a:lnTo>
                    <a:pt x="2441" y="6251"/>
                  </a:lnTo>
                  <a:cubicBezTo>
                    <a:pt x="2500" y="6287"/>
                    <a:pt x="2548" y="6298"/>
                    <a:pt x="2596" y="6310"/>
                  </a:cubicBezTo>
                  <a:lnTo>
                    <a:pt x="2750" y="6358"/>
                  </a:lnTo>
                  <a:cubicBezTo>
                    <a:pt x="2536" y="6501"/>
                    <a:pt x="2393" y="6751"/>
                    <a:pt x="2393" y="7037"/>
                  </a:cubicBezTo>
                  <a:lnTo>
                    <a:pt x="2393" y="8120"/>
                  </a:lnTo>
                  <a:cubicBezTo>
                    <a:pt x="2393" y="8215"/>
                    <a:pt x="2465" y="8287"/>
                    <a:pt x="2560" y="8287"/>
                  </a:cubicBezTo>
                  <a:cubicBezTo>
                    <a:pt x="2643" y="8287"/>
                    <a:pt x="2727" y="8215"/>
                    <a:pt x="2727" y="8120"/>
                  </a:cubicBezTo>
                  <a:lnTo>
                    <a:pt x="2727" y="7037"/>
                  </a:lnTo>
                  <a:cubicBezTo>
                    <a:pt x="2727" y="6834"/>
                    <a:pt x="2846" y="6656"/>
                    <a:pt x="3036" y="6560"/>
                  </a:cubicBezTo>
                  <a:lnTo>
                    <a:pt x="3941" y="6156"/>
                  </a:lnTo>
                  <a:cubicBezTo>
                    <a:pt x="4227" y="6727"/>
                    <a:pt x="4810" y="7096"/>
                    <a:pt x="5441" y="7096"/>
                  </a:cubicBezTo>
                  <a:cubicBezTo>
                    <a:pt x="6084" y="7096"/>
                    <a:pt x="6668" y="6739"/>
                    <a:pt x="6953" y="6156"/>
                  </a:cubicBezTo>
                  <a:lnTo>
                    <a:pt x="7858" y="6560"/>
                  </a:lnTo>
                  <a:cubicBezTo>
                    <a:pt x="8049" y="6656"/>
                    <a:pt x="8168" y="6834"/>
                    <a:pt x="8168" y="7037"/>
                  </a:cubicBezTo>
                  <a:lnTo>
                    <a:pt x="8168" y="8120"/>
                  </a:lnTo>
                  <a:cubicBezTo>
                    <a:pt x="8168" y="8215"/>
                    <a:pt x="8239" y="8287"/>
                    <a:pt x="8334" y="8287"/>
                  </a:cubicBezTo>
                  <a:cubicBezTo>
                    <a:pt x="8418" y="8287"/>
                    <a:pt x="8501" y="8215"/>
                    <a:pt x="8501" y="8120"/>
                  </a:cubicBezTo>
                  <a:lnTo>
                    <a:pt x="8501" y="7037"/>
                  </a:lnTo>
                  <a:cubicBezTo>
                    <a:pt x="8501" y="6834"/>
                    <a:pt x="8418" y="6656"/>
                    <a:pt x="8299" y="6501"/>
                  </a:cubicBezTo>
                  <a:lnTo>
                    <a:pt x="8537" y="6382"/>
                  </a:lnTo>
                  <a:lnTo>
                    <a:pt x="8715" y="6560"/>
                  </a:lnTo>
                  <a:cubicBezTo>
                    <a:pt x="8858" y="6679"/>
                    <a:pt x="9013" y="6739"/>
                    <a:pt x="9180" y="6739"/>
                  </a:cubicBezTo>
                  <a:cubicBezTo>
                    <a:pt x="9346" y="6739"/>
                    <a:pt x="9513" y="6679"/>
                    <a:pt x="9644" y="6560"/>
                  </a:cubicBezTo>
                  <a:lnTo>
                    <a:pt x="9823" y="6382"/>
                  </a:lnTo>
                  <a:lnTo>
                    <a:pt x="10358" y="6656"/>
                  </a:lnTo>
                  <a:cubicBezTo>
                    <a:pt x="10478" y="6715"/>
                    <a:pt x="10549" y="6834"/>
                    <a:pt x="10549" y="6965"/>
                  </a:cubicBezTo>
                  <a:lnTo>
                    <a:pt x="10549" y="8144"/>
                  </a:lnTo>
                  <a:cubicBezTo>
                    <a:pt x="10549" y="8227"/>
                    <a:pt x="10620" y="8299"/>
                    <a:pt x="10716" y="8299"/>
                  </a:cubicBezTo>
                  <a:cubicBezTo>
                    <a:pt x="10799" y="8299"/>
                    <a:pt x="10882" y="8227"/>
                    <a:pt x="10882" y="8144"/>
                  </a:cubicBezTo>
                  <a:lnTo>
                    <a:pt x="10882" y="6965"/>
                  </a:lnTo>
                  <a:cubicBezTo>
                    <a:pt x="10823" y="6703"/>
                    <a:pt x="10692" y="6477"/>
                    <a:pt x="10466" y="6358"/>
                  </a:cubicBezTo>
                  <a:lnTo>
                    <a:pt x="9823" y="6025"/>
                  </a:lnTo>
                  <a:lnTo>
                    <a:pt x="9823" y="6013"/>
                  </a:lnTo>
                  <a:lnTo>
                    <a:pt x="9823" y="5691"/>
                  </a:lnTo>
                  <a:cubicBezTo>
                    <a:pt x="10097" y="5501"/>
                    <a:pt x="10275" y="5227"/>
                    <a:pt x="10311" y="4882"/>
                  </a:cubicBezTo>
                  <a:cubicBezTo>
                    <a:pt x="10430" y="4679"/>
                    <a:pt x="10489" y="4453"/>
                    <a:pt x="10489" y="4215"/>
                  </a:cubicBezTo>
                  <a:cubicBezTo>
                    <a:pt x="10489" y="3786"/>
                    <a:pt x="10287" y="3381"/>
                    <a:pt x="9954" y="3143"/>
                  </a:cubicBezTo>
                  <a:cubicBezTo>
                    <a:pt x="9977" y="3084"/>
                    <a:pt x="9989" y="3012"/>
                    <a:pt x="9989" y="2953"/>
                  </a:cubicBezTo>
                  <a:cubicBezTo>
                    <a:pt x="9989" y="2536"/>
                    <a:pt x="9620" y="2191"/>
                    <a:pt x="9156" y="2191"/>
                  </a:cubicBezTo>
                  <a:cubicBezTo>
                    <a:pt x="8692" y="2191"/>
                    <a:pt x="8323" y="2524"/>
                    <a:pt x="8323" y="2953"/>
                  </a:cubicBezTo>
                  <a:cubicBezTo>
                    <a:pt x="8323" y="3024"/>
                    <a:pt x="8334" y="3084"/>
                    <a:pt x="8346" y="3143"/>
                  </a:cubicBezTo>
                  <a:cubicBezTo>
                    <a:pt x="8156" y="3286"/>
                    <a:pt x="8013" y="3477"/>
                    <a:pt x="7906" y="3715"/>
                  </a:cubicBezTo>
                  <a:cubicBezTo>
                    <a:pt x="7858" y="3334"/>
                    <a:pt x="7834" y="2869"/>
                    <a:pt x="7787" y="2346"/>
                  </a:cubicBezTo>
                  <a:cubicBezTo>
                    <a:pt x="7739" y="1655"/>
                    <a:pt x="7489" y="1060"/>
                    <a:pt x="7060" y="643"/>
                  </a:cubicBezTo>
                  <a:cubicBezTo>
                    <a:pt x="6644" y="226"/>
                    <a:pt x="6072" y="0"/>
                    <a:pt x="5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89408" y="3637503"/>
              <a:ext cx="10662" cy="36029"/>
            </a:xfrm>
            <a:custGeom>
              <a:rect b="b" l="l" r="r" t="t"/>
              <a:pathLst>
                <a:path extrusionOk="0" h="1132" w="335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977"/>
                  </a:lnTo>
                  <a:cubicBezTo>
                    <a:pt x="1" y="1060"/>
                    <a:pt x="72" y="1132"/>
                    <a:pt x="167" y="1132"/>
                  </a:cubicBezTo>
                  <a:cubicBezTo>
                    <a:pt x="251" y="1132"/>
                    <a:pt x="322" y="1060"/>
                    <a:pt x="322" y="977"/>
                  </a:cubicBezTo>
                  <a:lnTo>
                    <a:pt x="322" y="167"/>
                  </a:lnTo>
                  <a:cubicBezTo>
                    <a:pt x="334" y="84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17"/>
          <p:cNvGrpSpPr/>
          <p:nvPr/>
        </p:nvGrpSpPr>
        <p:grpSpPr>
          <a:xfrm>
            <a:off x="8644841" y="4350382"/>
            <a:ext cx="2121712" cy="1980052"/>
            <a:chOff x="7978465" y="1969392"/>
            <a:chExt cx="361147" cy="360797"/>
          </a:xfrm>
        </p:grpSpPr>
        <p:sp>
          <p:nvSpPr>
            <p:cNvPr id="362" name="Google Shape;362;p17"/>
            <p:cNvSpPr/>
            <p:nvPr/>
          </p:nvSpPr>
          <p:spPr>
            <a:xfrm>
              <a:off x="8136871" y="2285821"/>
              <a:ext cx="44368" cy="44368"/>
            </a:xfrm>
            <a:custGeom>
              <a:rect b="b" l="l" r="r" t="t"/>
              <a:pathLst>
                <a:path extrusionOk="0" h="1394" w="1394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8210010" y="2121719"/>
              <a:ext cx="56112" cy="56112"/>
            </a:xfrm>
            <a:custGeom>
              <a:rect b="b" l="l" r="r" t="t"/>
              <a:pathLst>
                <a:path extrusionOk="0" h="1763" w="1763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8051987" y="2121719"/>
              <a:ext cx="55730" cy="56112"/>
            </a:xfrm>
            <a:custGeom>
              <a:rect b="b" l="l" r="r" t="t"/>
              <a:pathLst>
                <a:path extrusionOk="0" h="1763" w="1751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978465" y="2285821"/>
              <a:ext cx="44749" cy="44368"/>
            </a:xfrm>
            <a:custGeom>
              <a:rect b="b" l="l" r="r" t="t"/>
              <a:pathLst>
                <a:path extrusionOk="0" h="1394" w="1406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8294894" y="2285821"/>
              <a:ext cx="44718" cy="44368"/>
            </a:xfrm>
            <a:custGeom>
              <a:rect b="b" l="l" r="r" t="t"/>
              <a:pathLst>
                <a:path extrusionOk="0" h="1394" w="1405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8119811" y="1969392"/>
              <a:ext cx="78455" cy="78487"/>
            </a:xfrm>
            <a:custGeom>
              <a:rect b="b" l="l" r="r" t="t"/>
              <a:pathLst>
                <a:path extrusionOk="0" h="2466" w="2465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8012202" y="2189575"/>
              <a:ext cx="134917" cy="89690"/>
            </a:xfrm>
            <a:custGeom>
              <a:rect b="b" l="l" r="r" t="t"/>
              <a:pathLst>
                <a:path extrusionOk="0" h="2818" w="4239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8099346" y="2059973"/>
              <a:ext cx="119385" cy="56016"/>
            </a:xfrm>
            <a:custGeom>
              <a:rect b="b" l="l" r="r" t="t"/>
              <a:pathLst>
                <a:path extrusionOk="0" h="1760" w="3751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8170194" y="2189925"/>
              <a:ext cx="135331" cy="89849"/>
            </a:xfrm>
            <a:custGeom>
              <a:rect b="b" l="l" r="r" t="t"/>
              <a:pathLst>
                <a:path extrusionOk="0" h="2823" w="4252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1" name="Google Shape;3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915600" y="1435033"/>
            <a:ext cx="10246000" cy="4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49" lvl="0" marL="497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We provide a SELL recommendation for Intel</a:t>
            </a:r>
            <a:endParaRPr/>
          </a:p>
          <a:p>
            <a:pPr indent="-285749" lvl="0" marL="497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Current market price is $29.34</a:t>
            </a:r>
            <a:endParaRPr/>
          </a:p>
          <a:p>
            <a:pPr indent="-285749" lvl="0" marL="497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Our intrinsic valuation price is $18.12</a:t>
            </a:r>
            <a:endParaRPr/>
          </a:p>
          <a:p>
            <a:pPr indent="-285749" lvl="0" marL="497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Relative Valuation yielded $16.91, by taking the mean of P/E </a:t>
            </a:r>
            <a:endParaRPr/>
          </a:p>
          <a:p>
            <a:pPr indent="-285749" lvl="0" marL="49741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Overall weighted valuation is placed at $17.76, by giving 70% weightage to DCF and 30% to relative valuation. </a:t>
            </a:r>
            <a:endParaRPr/>
          </a:p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2"/>
          <p:cNvSpPr txBox="1"/>
          <p:nvPr>
            <p:ph type="title"/>
          </p:nvPr>
        </p:nvSpPr>
        <p:spPr>
          <a:xfrm>
            <a:off x="2375233" y="504300"/>
            <a:ext cx="87864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Recommendation</a:t>
            </a:r>
            <a:endParaRPr/>
          </a:p>
        </p:txBody>
      </p:sp>
      <p:pic>
        <p:nvPicPr>
          <p:cNvPr descr="A close-up of a clock&#10;&#10;Description automatically generated with medium confidence"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429000"/>
            <a:ext cx="4876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26838" y="243543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915600" y="1435033"/>
            <a:ext cx="10246000" cy="4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7922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US"/>
              <a:t>Operations in 7 segments – Autonomous driving, 5g Networks, Client connectivity, Cloud computing, IOT, Client computing, and AI and Analytics.</a:t>
            </a:r>
            <a:endParaRPr/>
          </a:p>
          <a:p>
            <a:pPr indent="-397922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US"/>
              <a:t>73.7% market share of Laptops and CPUs</a:t>
            </a:r>
            <a:endParaRPr/>
          </a:p>
          <a:p>
            <a:pPr indent="-397922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US"/>
              <a:t>Revenue decreased by -20% YoY in the 3rd quarter of 2022, </a:t>
            </a:r>
            <a:endParaRPr/>
          </a:p>
          <a:p>
            <a:pPr indent="-397922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US"/>
              <a:t>Plunge in demand in Client Computing Group</a:t>
            </a:r>
            <a:endParaRPr/>
          </a:p>
          <a:p>
            <a:pPr indent="-328072" lvl="0" marL="609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 txBox="1"/>
          <p:nvPr>
            <p:ph type="title"/>
          </p:nvPr>
        </p:nvSpPr>
        <p:spPr>
          <a:xfrm>
            <a:off x="2375233" y="504300"/>
            <a:ext cx="87864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Business Description</a:t>
            </a:r>
            <a:endParaRPr/>
          </a:p>
        </p:txBody>
      </p:sp>
      <p:pic>
        <p:nvPicPr>
          <p:cNvPr descr="A picture containing car, vehicle, device, seat&#10;&#10;Description automatically generated"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0" y="5262562"/>
            <a:ext cx="3333750" cy="159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447" y="1856520"/>
            <a:ext cx="4063203" cy="2609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, circuit&#10;&#10;Description automatically generated" id="176" name="Google Shape;17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7479" y="3394299"/>
            <a:ext cx="3214688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26838" y="243543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"/>
          <p:cNvSpPr txBox="1"/>
          <p:nvPr>
            <p:ph type="title"/>
          </p:nvPr>
        </p:nvSpPr>
        <p:spPr>
          <a:xfrm>
            <a:off x="2255272" y="461448"/>
            <a:ext cx="69468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Industry Overview</a:t>
            </a:r>
            <a:endParaRPr/>
          </a:p>
        </p:txBody>
      </p:sp>
      <p:pic>
        <p:nvPicPr>
          <p:cNvPr id="183" name="Google Shape;18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70715" y="1630000"/>
            <a:ext cx="4266404" cy="47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701" y="4240634"/>
            <a:ext cx="5403572" cy="187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6278" y="1499110"/>
            <a:ext cx="6946804" cy="2306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4"/>
          <p:cNvCxnSpPr>
            <a:stCxn id="187" idx="0"/>
          </p:cNvCxnSpPr>
          <p:nvPr/>
        </p:nvCxnSpPr>
        <p:spPr>
          <a:xfrm rot="10800000">
            <a:off x="1053033" y="-9315"/>
            <a:ext cx="0" cy="862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4">
            <a:hlinkClick action="ppaction://hlinkshowjump?jump=nextslide"/>
          </p:cNvPr>
          <p:cNvSpPr/>
          <p:nvPr/>
        </p:nvSpPr>
        <p:spPr>
          <a:xfrm>
            <a:off x="994033" y="853185"/>
            <a:ext cx="118000" cy="118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4"/>
          <p:cNvSpPr txBox="1"/>
          <p:nvPr/>
        </p:nvSpPr>
        <p:spPr>
          <a:xfrm>
            <a:off x="189219" y="978236"/>
            <a:ext cx="6199403" cy="5705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Char char="•"/>
            </a:pPr>
            <a:r>
              <a:rPr lang="en-US" sz="16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Market Capitalisation of the semiconductor industry is $2.51 Trillion.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Char char="•"/>
            </a:pPr>
            <a:r>
              <a:rPr lang="en-US" sz="16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Around 12% of the world’s semiconductors are manufactured in USA.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Char char="•"/>
            </a:pPr>
            <a:r>
              <a:rPr lang="en-US" sz="16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Markets for PC and Tablets are currently declining and are further expected to decline by 2.3% in 2023.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Char char="•"/>
            </a:pPr>
            <a:r>
              <a:rPr lang="en-US" sz="16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PHLX semiconductor index has declined by 30.28% YTD whereas Intel’s share price has declined 43.03% YTD.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Char char="•"/>
            </a:pPr>
            <a:r>
              <a:rPr lang="en-US" sz="1667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Companies in the long term are bullish about the industry and the industry is expected to become a trillion dollar industry by 2029.</a:t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5135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5135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5135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</a:pPr>
            <a:r>
              <a:t/>
            </a:r>
            <a:endParaRPr sz="1667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590" lvl="0" marL="38099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1942" y="1665036"/>
            <a:ext cx="5860260" cy="3348047"/>
          </a:xfrm>
          <a:prstGeom prst="rect">
            <a:avLst/>
          </a:prstGeom>
          <a:gradFill>
            <a:gsLst>
              <a:gs pos="0">
                <a:srgbClr val="FEFEFE"/>
              </a:gs>
              <a:gs pos="74000">
                <a:srgbClr val="FEFEFE"/>
              </a:gs>
              <a:gs pos="83000">
                <a:srgbClr val="FEFEFE"/>
              </a:gs>
              <a:gs pos="100000">
                <a:srgbClr val="FEFEFE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title"/>
          </p:nvPr>
        </p:nvSpPr>
        <p:spPr>
          <a:xfrm>
            <a:off x="1341780" y="599996"/>
            <a:ext cx="10004017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Past Financial Performance: Intel vs Peer Group</a:t>
            </a:r>
            <a:endParaRPr/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70715" y="1630000"/>
            <a:ext cx="4266404" cy="47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8701" y="4240636"/>
            <a:ext cx="5403572" cy="187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083" y="1564206"/>
            <a:ext cx="6946804" cy="23065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5"/>
          <p:cNvCxnSpPr>
            <a:stCxn id="200" idx="0"/>
          </p:cNvCxnSpPr>
          <p:nvPr/>
        </p:nvCxnSpPr>
        <p:spPr>
          <a:xfrm rot="10800000">
            <a:off x="1053033" y="-9315"/>
            <a:ext cx="0" cy="862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5">
            <a:hlinkClick action="ppaction://hlinkshowjump?jump=previousslide"/>
          </p:cNvPr>
          <p:cNvSpPr/>
          <p:nvPr/>
        </p:nvSpPr>
        <p:spPr>
          <a:xfrm rot="10800000">
            <a:off x="994296" y="507548"/>
            <a:ext cx="117600" cy="1176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5">
            <a:hlinkClick action="ppaction://hlinkshowjump?jump=nextslide"/>
          </p:cNvPr>
          <p:cNvSpPr/>
          <p:nvPr/>
        </p:nvSpPr>
        <p:spPr>
          <a:xfrm>
            <a:off x="994033" y="853185"/>
            <a:ext cx="118000" cy="118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2" name="Google Shape;202;p5"/>
          <p:cNvGraphicFramePr/>
          <p:nvPr/>
        </p:nvGraphicFramePr>
        <p:xfrm>
          <a:off x="84083" y="1607553"/>
          <a:ext cx="5853875" cy="4059471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203" name="Google Shape;203;p5"/>
          <p:cNvGraphicFramePr/>
          <p:nvPr/>
        </p:nvGraphicFramePr>
        <p:xfrm>
          <a:off x="5879552" y="1662276"/>
          <a:ext cx="6228365" cy="4286147"/>
        </p:xfrm>
        <a:graphic>
          <a:graphicData uri="http://schemas.openxmlformats.org/drawingml/2006/chart">
            <c:chart r:id="rId7"/>
          </a:graphicData>
        </a:graphic>
      </p:graphicFrame>
      <p:pic>
        <p:nvPicPr>
          <p:cNvPr id="204" name="Google Shape;204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>
            <p:ph type="title"/>
          </p:nvPr>
        </p:nvSpPr>
        <p:spPr>
          <a:xfrm>
            <a:off x="2524659" y="710133"/>
            <a:ext cx="69468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Our Peer Group</a:t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2835" y="1705761"/>
            <a:ext cx="3889828" cy="218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45" y="1865749"/>
            <a:ext cx="4890897" cy="18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8634" y="4223391"/>
            <a:ext cx="2198852" cy="219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4938712" y="1421948"/>
            <a:ext cx="6849097" cy="200705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/>
              <a:t>Intel operates in a very competitive market. In the processor segment, the main competitor for Intel is Advanced Micro Devices (AMD) and other companies who operate on ARM architecture like Qualcomm Inc. </a:t>
            </a:r>
            <a:endParaRPr/>
          </a:p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/>
          </a:p>
          <a:p>
            <a:pPr indent="0" lvl="0" marL="21166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/>
              <a:t>Intel’s main competitor is AMD and is gradually acquiring Intel’s market share over last few years.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>
            <a:off x="656060" y="0"/>
            <a:ext cx="399659" cy="1646648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7"/>
          <p:cNvGrpSpPr/>
          <p:nvPr/>
        </p:nvGrpSpPr>
        <p:grpSpPr>
          <a:xfrm>
            <a:off x="839589" y="1473685"/>
            <a:ext cx="193323" cy="359692"/>
            <a:chOff x="629692" y="1105264"/>
            <a:chExt cx="144992" cy="269769"/>
          </a:xfrm>
        </p:grpSpPr>
        <p:sp>
          <p:nvSpPr>
            <p:cNvPr id="221" name="Google Shape;221;p7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7"/>
          <p:cNvSpPr/>
          <p:nvPr/>
        </p:nvSpPr>
        <p:spPr>
          <a:xfrm>
            <a:off x="883635" y="575767"/>
            <a:ext cx="338800" cy="338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">
            <a:hlinkClick action="ppaction://hlinksldjump" r:id="rId3"/>
          </p:cNvPr>
          <p:cNvSpPr/>
          <p:nvPr/>
        </p:nvSpPr>
        <p:spPr>
          <a:xfrm>
            <a:off x="539200" y="1061536"/>
            <a:ext cx="233600" cy="2336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>
            <a:hlinkClick action="ppaction://hlinkshowjump?jump=previousslide"/>
          </p:cNvPr>
          <p:cNvSpPr/>
          <p:nvPr/>
        </p:nvSpPr>
        <p:spPr>
          <a:xfrm rot="10800000">
            <a:off x="994296" y="1421948"/>
            <a:ext cx="117600" cy="1176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7">
            <a:hlinkClick action="ppaction://hlinkshowjump?jump=nextslide"/>
          </p:cNvPr>
          <p:cNvSpPr/>
          <p:nvPr/>
        </p:nvSpPr>
        <p:spPr>
          <a:xfrm>
            <a:off x="994033" y="1767585"/>
            <a:ext cx="118000" cy="118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7" name="Google Shape;227;p7"/>
          <p:cNvGraphicFramePr/>
          <p:nvPr/>
        </p:nvGraphicFramePr>
        <p:xfrm>
          <a:off x="90150" y="2044125"/>
          <a:ext cx="4543200" cy="3700800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28" name="Google Shape;228;p7"/>
          <p:cNvSpPr txBox="1"/>
          <p:nvPr>
            <p:ph type="title"/>
          </p:nvPr>
        </p:nvSpPr>
        <p:spPr>
          <a:xfrm>
            <a:off x="2749540" y="479924"/>
            <a:ext cx="8786400" cy="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-US" sz="3200"/>
              <a:t>Competitive Positioning</a:t>
            </a:r>
            <a:endParaRPr b="1" sz="3200"/>
          </a:p>
        </p:txBody>
      </p:sp>
      <p:graphicFrame>
        <p:nvGraphicFramePr>
          <p:cNvPr id="229" name="Google Shape;229;p7"/>
          <p:cNvGraphicFramePr/>
          <p:nvPr/>
        </p:nvGraphicFramePr>
        <p:xfrm>
          <a:off x="5495925" y="3314700"/>
          <a:ext cx="5524500" cy="3256698"/>
        </p:xfrm>
        <a:graphic>
          <a:graphicData uri="http://schemas.openxmlformats.org/drawingml/2006/chart">
            <c:chart r:id="rId5"/>
          </a:graphicData>
        </a:graphic>
      </p:graphicFrame>
      <p:pic>
        <p:nvPicPr>
          <p:cNvPr id="230" name="Google Shape;23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5879"/>
            <a:ext cx="6523232" cy="720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622600" y="-350271"/>
            <a:ext cx="6523232" cy="72082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p8"/>
          <p:cNvGraphicFramePr/>
          <p:nvPr/>
        </p:nvGraphicFramePr>
        <p:xfrm>
          <a:off x="46168" y="725558"/>
          <a:ext cx="6081424" cy="5503687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38" name="Google Shape;238;p8"/>
          <p:cNvSpPr txBox="1"/>
          <p:nvPr/>
        </p:nvSpPr>
        <p:spPr>
          <a:xfrm>
            <a:off x="6325412" y="1433721"/>
            <a:ext cx="5716905" cy="5424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Intel Corporation </a:t>
            </a:r>
            <a:r>
              <a:rPr b="0" i="0" lang="en-US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reported decline in Revenue in the third quarter 2022 by -20.08%, from the same quarter in 2021.</a:t>
            </a:r>
            <a:br>
              <a:rPr b="0" i="0" lang="en-US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contraction in the third quarter 2022 Intel Corporation's Revenue compares unfavorably to the Company's average Revenue growth of 5.83%.</a:t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0191" y="3916017"/>
            <a:ext cx="5344306" cy="231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1612" y="327411"/>
            <a:ext cx="1069523" cy="106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"/>
          <p:cNvSpPr txBox="1"/>
          <p:nvPr>
            <p:ph type="title"/>
          </p:nvPr>
        </p:nvSpPr>
        <p:spPr>
          <a:xfrm>
            <a:off x="6816567" y="2969400"/>
            <a:ext cx="38356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Industry Key Drivers</a:t>
            </a:r>
            <a:endParaRPr/>
          </a:p>
        </p:txBody>
      </p:sp>
      <p:sp>
        <p:nvSpPr>
          <p:cNvPr id="246" name="Google Shape;246;p9"/>
          <p:cNvSpPr txBox="1"/>
          <p:nvPr>
            <p:ph idx="2" type="title"/>
          </p:nvPr>
        </p:nvSpPr>
        <p:spPr>
          <a:xfrm>
            <a:off x="6816567" y="1369500"/>
            <a:ext cx="3260000" cy="11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243825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</a:pPr>
            <a:r>
              <a:rPr lang="en-US"/>
              <a:t>00</a:t>
            </a: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656060" y="0"/>
            <a:ext cx="399659" cy="1646648"/>
          </a:xfrm>
          <a:custGeom>
            <a:rect b="b" l="l" r="r" t="t"/>
            <a:pathLst>
              <a:path extrusionOk="0" fill="none" h="48082" w="11670">
                <a:moveTo>
                  <a:pt x="11599" y="0"/>
                </a:moveTo>
                <a:lnTo>
                  <a:pt x="11670" y="21647"/>
                </a:lnTo>
                <a:lnTo>
                  <a:pt x="1" y="34388"/>
                </a:lnTo>
                <a:lnTo>
                  <a:pt x="1" y="48081"/>
                </a:lnTo>
                <a:lnTo>
                  <a:pt x="6097" y="48081"/>
                </a:lnTo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23814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9"/>
          <p:cNvGrpSpPr/>
          <p:nvPr/>
        </p:nvGrpSpPr>
        <p:grpSpPr>
          <a:xfrm>
            <a:off x="839589" y="1473685"/>
            <a:ext cx="193323" cy="359692"/>
            <a:chOff x="629692" y="1105264"/>
            <a:chExt cx="144992" cy="269769"/>
          </a:xfrm>
        </p:grpSpPr>
        <p:sp>
          <p:nvSpPr>
            <p:cNvPr id="249" name="Google Shape;249;p9"/>
            <p:cNvSpPr/>
            <p:nvPr/>
          </p:nvSpPr>
          <p:spPr>
            <a:xfrm>
              <a:off x="629692" y="1105264"/>
              <a:ext cx="144992" cy="135206"/>
            </a:xfrm>
            <a:custGeom>
              <a:rect b="b" l="l" r="r" t="t"/>
              <a:pathLst>
                <a:path extrusionOk="0" fill="none" h="5264" w="5645">
                  <a:moveTo>
                    <a:pt x="0" y="5264"/>
                  </a:moveTo>
                  <a:lnTo>
                    <a:pt x="5644" y="1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635188" y="1229450"/>
              <a:ext cx="135822" cy="145583"/>
            </a:xfrm>
            <a:custGeom>
              <a:rect b="b" l="l" r="r" t="t"/>
              <a:pathLst>
                <a:path extrusionOk="0" fill="none" h="5668" w="5288">
                  <a:moveTo>
                    <a:pt x="0" y="0"/>
                  </a:moveTo>
                  <a:lnTo>
                    <a:pt x="5287" y="5668"/>
                  </a:lnTo>
                </a:path>
              </a:pathLst>
            </a:custGeom>
            <a:solidFill>
              <a:schemeClr val="lt1"/>
            </a:solidFill>
            <a:ln cap="flat" cmpd="sng" w="22625">
              <a:solidFill>
                <a:schemeClr val="lt1"/>
              </a:solidFill>
              <a:prstDash val="solid"/>
              <a:miter lim="23814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9">
            <a:hlinkClick action="ppaction://hlinksldjump" r:id="rId3"/>
          </p:cNvPr>
          <p:cNvSpPr/>
          <p:nvPr/>
        </p:nvSpPr>
        <p:spPr>
          <a:xfrm>
            <a:off x="883635" y="575767"/>
            <a:ext cx="338800" cy="3388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21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>
            <a:hlinkClick action="ppaction://hlinksldjump" r:id="rId4"/>
          </p:cNvPr>
          <p:cNvSpPr/>
          <p:nvPr/>
        </p:nvSpPr>
        <p:spPr>
          <a:xfrm>
            <a:off x="539200" y="1061536"/>
            <a:ext cx="233600" cy="2336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>
            <a:hlinkClick action="ppaction://hlinkshowjump?jump=previousslide"/>
          </p:cNvPr>
          <p:cNvSpPr/>
          <p:nvPr/>
        </p:nvSpPr>
        <p:spPr>
          <a:xfrm rot="10800000">
            <a:off x="994296" y="1421948"/>
            <a:ext cx="117600" cy="1176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9">
            <a:hlinkClick action="ppaction://hlinkshowjump?jump=nextslide"/>
          </p:cNvPr>
          <p:cNvSpPr/>
          <p:nvPr/>
        </p:nvSpPr>
        <p:spPr>
          <a:xfrm>
            <a:off x="994033" y="1767585"/>
            <a:ext cx="118000" cy="1180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🠺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5" name="Google Shape;255;p9"/>
          <p:cNvGrpSpPr/>
          <p:nvPr/>
        </p:nvGrpSpPr>
        <p:grpSpPr>
          <a:xfrm>
            <a:off x="6689500" y="1061533"/>
            <a:ext cx="5661333" cy="1641200"/>
            <a:chOff x="5017125" y="796150"/>
            <a:chExt cx="4246000" cy="1230900"/>
          </a:xfrm>
        </p:grpSpPr>
        <p:sp>
          <p:nvSpPr>
            <p:cNvPr id="256" name="Google Shape;256;p9"/>
            <p:cNvSpPr/>
            <p:nvPr/>
          </p:nvSpPr>
          <p:spPr>
            <a:xfrm>
              <a:off x="5017125" y="796150"/>
              <a:ext cx="1230900" cy="1230900"/>
            </a:xfrm>
            <a:prstGeom prst="donut">
              <a:avLst>
                <a:gd fmla="val 691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6192625" y="1403775"/>
              <a:ext cx="3070500" cy="8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Company Branding Guidelines by Slidesgo">
  <a:themeElements>
    <a:clrScheme name="Simple Light">
      <a:dk1>
        <a:srgbClr val="011446"/>
      </a:dk1>
      <a:lt1>
        <a:srgbClr val="FFFFFF"/>
      </a:lt1>
      <a:dk2>
        <a:srgbClr val="02227F"/>
      </a:dk2>
      <a:lt2>
        <a:srgbClr val="B7B7B7"/>
      </a:lt2>
      <a:accent1>
        <a:srgbClr val="FFFFFF"/>
      </a:accent1>
      <a:accent2>
        <a:srgbClr val="06BAD6"/>
      </a:accent2>
      <a:accent3>
        <a:srgbClr val="A1F1FE"/>
      </a:accent3>
      <a:accent4>
        <a:srgbClr val="079AB1"/>
      </a:accent4>
      <a:accent5>
        <a:srgbClr val="0081B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  <a:fontScheme name="Retrospect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Retrospect">
    <a:fillStyleLst>
      <a:solidFill>
        <a:schemeClr val="phClr"/>
      </a:solidFill>
      <a:gradFill rotWithShape="1">
        <a:gsLst>
          <a:gs pos="0">
            <a:schemeClr val="phClr">
              <a:tint val="65000"/>
              <a:shade val="92000"/>
              <a:satMod val="130000"/>
            </a:schemeClr>
          </a:gs>
          <a:gs pos="45000">
            <a:schemeClr val="phClr">
              <a:tint val="60000"/>
              <a:shade val="99000"/>
              <a:satMod val="120000"/>
            </a:schemeClr>
          </a:gs>
          <a:gs pos="100000">
            <a:schemeClr val="phClr">
              <a:tint val="55000"/>
              <a:satMod val="140000"/>
            </a:schemeClr>
          </a:gs>
        </a:gsLst>
        <a:path path="circle">
          <a:fillToRect l="100000" t="100000" r="100000" b="100000"/>
        </a:path>
      </a:gradFill>
      <a:gradFill rotWithShape="1">
        <a:gsLst>
          <a:gs pos="0">
            <a:schemeClr val="phClr">
              <a:shade val="85000"/>
              <a:satMod val="130000"/>
            </a:schemeClr>
          </a:gs>
          <a:gs pos="34000">
            <a:schemeClr val="phClr">
              <a:shade val="87000"/>
              <a:satMod val="125000"/>
            </a:schemeClr>
          </a:gs>
          <a:gs pos="70000">
            <a:schemeClr val="phClr">
              <a:tint val="100000"/>
              <a:shade val="90000"/>
              <a:satMod val="130000"/>
            </a:schemeClr>
          </a:gs>
          <a:gs pos="100000">
            <a:schemeClr val="phClr">
              <a:tint val="100000"/>
              <a:shade val="100000"/>
              <a:satMod val="110000"/>
            </a:schemeClr>
          </a:gs>
        </a:gsLst>
        <a:path path="circle">
          <a:fillToRect l="100000" t="100000" r="100000" b="100000"/>
        </a:path>
      </a:gradFill>
    </a:fillStyleLst>
    <a:lnStyleLst>
      <a:ln w="12700" cap="flat" cmpd="sng" algn="ctr">
        <a:solidFill>
          <a:schemeClr val="phClr"/>
        </a:solidFill>
        <a:prstDash val="solid"/>
      </a:ln>
      <a:ln w="1587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2700000" algn="br" rotWithShape="0">
            <a:srgbClr val="000000">
              <a:alpha val="60000"/>
            </a:srgbClr>
          </a:outerShdw>
        </a:effectLst>
      </a:effectStyle>
      <a:effectStyle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a:effectStyle>
    </a:effectStyleLst>
    <a:bgFillStyleLst>
      <a:solidFill>
        <a:schemeClr val="phClr"/>
      </a:solidFill>
      <a:solidFill>
        <a:schemeClr val="phClr">
          <a:tint val="90000"/>
          <a:shade val="97000"/>
          <a:satMod val="130000"/>
        </a:schemeClr>
      </a:solidFill>
      <a:gradFill rotWithShape="1">
        <a:gsLst>
          <a:gs pos="0">
            <a:schemeClr val="phClr">
              <a:tint val="96000"/>
              <a:shade val="99000"/>
              <a:satMod val="140000"/>
            </a:schemeClr>
          </a:gs>
          <a:gs pos="65000">
            <a:schemeClr val="phClr">
              <a:tint val="100000"/>
              <a:shade val="80000"/>
              <a:satMod val="130000"/>
            </a:schemeClr>
          </a:gs>
          <a:gs pos="100000">
            <a:schemeClr val="phClr">
              <a:tint val="100000"/>
              <a:shade val="48000"/>
              <a:satMod val="120000"/>
            </a:schemeClr>
          </a:gs>
        </a:gsLst>
        <a:lin ang="162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2022-11-26T22:45:22Z</dcterms:created>
  <dc:creator>Rajat Chandra</dc:creator>
</cp:coreProperties>
</file>